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7" r:id="rId34"/>
    <p:sldId id="298" r:id="rId35"/>
    <p:sldId id="296" r:id="rId36"/>
    <p:sldId id="295" r:id="rId37"/>
    <p:sldId id="294" r:id="rId38"/>
    <p:sldId id="293" r:id="rId39"/>
    <p:sldId id="292" r:id="rId40"/>
    <p:sldId id="299" r:id="rId41"/>
    <p:sldId id="291" r:id="rId42"/>
    <p:sldId id="305" r:id="rId43"/>
    <p:sldId id="304" r:id="rId44"/>
    <p:sldId id="303" r:id="rId45"/>
    <p:sldId id="302" r:id="rId46"/>
    <p:sldId id="301" r:id="rId47"/>
    <p:sldId id="300" r:id="rId48"/>
    <p:sldId id="306" r:id="rId49"/>
    <p:sldId id="310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277" r:id="rId78"/>
    <p:sldId id="32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image" Target="../media/image10.w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F2428-C3DB-4BCB-9955-03759AB3B2D6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91D15-491E-47B2-A6AF-0113C14E51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4450" eaLnBrk="1" hangingPunct="1">
              <a:spcBef>
                <a:spcPts val="325"/>
              </a:spcBef>
            </a:pPr>
            <a:endParaRPr lang="en-US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3925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0CF802-12D1-4BBB-A485-9463D684BB7D}" type="slidenum">
              <a:rPr kumimoji="0" lang="en-US" altLang="en-US" sz="1200"/>
              <a:pPr/>
              <a:t>58</a:t>
            </a:fld>
            <a:endParaRPr kumimoji="0"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24113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7D19CA-55FB-4387-84E9-546D5C29FCE4}" type="slidenum">
              <a:rPr kumimoji="0" lang="en-US" altLang="en-US" sz="1200"/>
              <a:pPr/>
              <a:t>59</a:t>
            </a:fld>
            <a:endParaRPr kumimoji="0"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55501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A46096-8EC8-4D96-BD54-1A86D2FCCF4D}" type="slidenum">
              <a:rPr kumimoji="0" lang="en-US" altLang="en-US" sz="1200"/>
              <a:pPr/>
              <a:t>60</a:t>
            </a:fld>
            <a:endParaRPr kumimoji="0"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4380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C14F15-FABA-409E-AF71-813E6061C7E1}" type="slidenum">
              <a:rPr kumimoji="0" lang="en-US" altLang="en-US" sz="1200"/>
              <a:pPr/>
              <a:t>61</a:t>
            </a:fld>
            <a:endParaRPr kumimoji="0"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0958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CAD3AD-1DAB-48D2-B906-B07442B65907}" type="slidenum">
              <a:rPr kumimoji="0" lang="en-US" altLang="en-US" sz="1200"/>
              <a:pPr/>
              <a:t>62</a:t>
            </a:fld>
            <a:endParaRPr kumimoji="0"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2371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F83A59-2C82-4D57-ABA6-D8F4D0281D25}" type="slidenum">
              <a:rPr kumimoji="0" lang="en-US" altLang="en-US" sz="1200"/>
              <a:pPr/>
              <a:t>63</a:t>
            </a:fld>
            <a:endParaRPr kumimoji="0"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56215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ABBCED-8D0A-4339-81C4-6DFCD33B3BC5}" type="slidenum">
              <a:rPr kumimoji="0" lang="en-US" altLang="en-US" sz="1200"/>
              <a:pPr/>
              <a:t>64</a:t>
            </a:fld>
            <a:endParaRPr kumimoji="0"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936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CF24EB-41D5-40FE-9977-07FA07260EC3}" type="slidenum">
              <a:rPr kumimoji="0" lang="en-US" altLang="en-US" sz="1200"/>
              <a:pPr/>
              <a:t>65</a:t>
            </a:fld>
            <a:endParaRPr kumimoji="0"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09784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7DE58B-A48C-4015-8800-D8347F194E93}" type="slidenum">
              <a:rPr kumimoji="0" lang="en-US" altLang="en-US" sz="1200"/>
              <a:pPr/>
              <a:t>66</a:t>
            </a:fld>
            <a:endParaRPr kumimoji="0"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686745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4A7FF9-AB06-40F6-ADC9-A018AA85CC97}" type="slidenum">
              <a:rPr kumimoji="0" lang="en-US" altLang="en-US" sz="1200"/>
              <a:pPr/>
              <a:t>67</a:t>
            </a:fld>
            <a:endParaRPr kumimoji="0"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4337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8CB5C9-2E38-4C04-95B0-BEFF15C4D977}" type="slidenum">
              <a:rPr kumimoji="0" lang="en-US" altLang="en-US" sz="1200"/>
              <a:pPr/>
              <a:t>50</a:t>
            </a:fld>
            <a:endParaRPr kumimoji="0"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69833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0D5B54-478F-4832-89B9-915E63F93C6E}" type="slidenum">
              <a:rPr kumimoji="0" lang="en-US" altLang="en-US" sz="1200"/>
              <a:pPr/>
              <a:t>68</a:t>
            </a:fld>
            <a:endParaRPr kumimoji="0"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949121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E49E41E-1636-4B0E-A486-38BD5ECD3895}" type="slidenum">
              <a:rPr kumimoji="0" lang="en-US" altLang="en-US" sz="1200"/>
              <a:pPr/>
              <a:t>69</a:t>
            </a:fld>
            <a:endParaRPr kumimoji="0"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272192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A86E1BE-BBB5-461B-8894-EF0EEDC792C0}" type="slidenum">
              <a:rPr kumimoji="0" lang="en-US" altLang="en-US" sz="1200"/>
              <a:pPr/>
              <a:t>70</a:t>
            </a:fld>
            <a:endParaRPr kumimoji="0"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06447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D81F9E-1D5E-4DB6-A889-52E9B5B42EDE}" type="slidenum">
              <a:rPr kumimoji="0" lang="en-US" altLang="en-US" sz="1200"/>
              <a:pPr/>
              <a:t>71</a:t>
            </a:fld>
            <a:endParaRPr kumimoji="0"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381784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ACDBB1-336F-4090-B771-E58FA74B8090}" type="slidenum">
              <a:rPr kumimoji="0" lang="en-US" altLang="en-US" sz="1200"/>
              <a:pPr/>
              <a:t>72</a:t>
            </a:fld>
            <a:endParaRPr kumimoji="0"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09116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E99727-6B0E-476D-A3CF-B65E70E3A68B}" type="slidenum">
              <a:rPr kumimoji="0" lang="en-US" altLang="en-US" sz="1200"/>
              <a:pPr/>
              <a:t>73</a:t>
            </a:fld>
            <a:endParaRPr kumimoji="0"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87050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EF1450C-9F7D-4004-87C1-34541C49536B}" type="slidenum">
              <a:rPr kumimoji="0" lang="en-US" altLang="en-US" sz="1200"/>
              <a:pPr/>
              <a:t>74</a:t>
            </a:fld>
            <a:endParaRPr kumimoji="0"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20248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60D670-6537-4416-A070-23D45F0957F1}" type="slidenum">
              <a:rPr kumimoji="0" lang="en-US" altLang="en-US" sz="1200"/>
              <a:pPr/>
              <a:t>75</a:t>
            </a:fld>
            <a:endParaRPr kumimoji="0"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96261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628138-112D-4CA6-B538-08684FDA7C27}" type="slidenum">
              <a:rPr kumimoji="0" lang="en-US" altLang="en-US" sz="1200"/>
              <a:pPr/>
              <a:t>76</a:t>
            </a:fld>
            <a:endParaRPr kumimoji="0"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7285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035B63-D81C-426E-874E-63382E1EB74F}" type="slidenum">
              <a:rPr kumimoji="0" lang="en-US" altLang="en-US" sz="1200"/>
              <a:pPr/>
              <a:t>51</a:t>
            </a:fld>
            <a:endParaRPr kumimoji="0"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159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0D20F7-2998-4BF6-B64D-B53505E3E9D2}" type="slidenum">
              <a:rPr kumimoji="0" lang="en-US" altLang="en-US" sz="1200"/>
              <a:pPr/>
              <a:t>52</a:t>
            </a:fld>
            <a:endParaRPr kumimoji="0"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0576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5D28D5-D21D-4CA4-9FFD-F214ADD568E4}" type="slidenum">
              <a:rPr kumimoji="0" lang="en-US" altLang="en-US" sz="1200"/>
              <a:pPr/>
              <a:t>53</a:t>
            </a:fld>
            <a:endParaRPr kumimoji="0"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7032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891401-026B-4BB5-9FEF-44AC2D7784BF}" type="slidenum">
              <a:rPr kumimoji="0" lang="en-US" altLang="en-US" sz="1200"/>
              <a:pPr/>
              <a:t>54</a:t>
            </a:fld>
            <a:endParaRPr kumimoji="0"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67353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61DB52-E615-4C0C-B8BC-B9F8DFF2C829}" type="slidenum">
              <a:rPr kumimoji="0" lang="en-US" altLang="en-US" sz="1200"/>
              <a:pPr/>
              <a:t>55</a:t>
            </a:fld>
            <a:endParaRPr kumimoji="0"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90646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CC7DA28-B95B-4C65-957F-A8B160A36824}" type="slidenum">
              <a:rPr kumimoji="0" lang="en-US" altLang="en-US" sz="1200"/>
              <a:pPr/>
              <a:t>56</a:t>
            </a:fld>
            <a:endParaRPr kumimoji="0"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25716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9853288-6B87-409E-A36E-2B0F16784E1D}" type="slidenum">
              <a:rPr kumimoji="0" lang="en-US" altLang="en-US" sz="1200"/>
              <a:pPr/>
              <a:t>57</a:t>
            </a:fld>
            <a:endParaRPr kumimoji="0"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8397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74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wmf"/><Relationship Id="rId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NY5a24b_4Q&amp;list=PLwdnzlV3ogoVsma5GmBSsgJM6gHv1QoAo&amp;index=8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CAMERA CALIBRATION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8305800" cy="4800600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perspective projection matrix, "f" (focal length) and "-d" (negative depth) are essentially the same value because they represent the distance from the viewpoint to the near clipping plane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7620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52026"/>
            <a:ext cx="8229600" cy="786174"/>
          </a:xfrm>
          <a:prstGeom prst="rect">
            <a:avLst/>
          </a:prstGeom>
        </p:spPr>
        <p:txBody>
          <a:bodyPr rIns="132080"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PERSPECTIVE PROJECTION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1"/>
            <a:ext cx="85343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4648200"/>
            <a:ext cx="28956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INTRINSIC PARAMETERS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4724400"/>
            <a:ext cx="533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4582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686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1343025"/>
            <a:ext cx="69342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73056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00200"/>
            <a:ext cx="710565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0"/>
            <a:ext cx="725805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4008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47800"/>
            <a:ext cx="42291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Brace 5"/>
          <p:cNvSpPr/>
          <p:nvPr/>
        </p:nvSpPr>
        <p:spPr>
          <a:xfrm>
            <a:off x="4495800" y="2209800"/>
            <a:ext cx="304800" cy="1600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2819400"/>
            <a:ext cx="3124200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Extrinsic Camera Parameters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4495800" y="4267200"/>
            <a:ext cx="228600" cy="11430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4648200"/>
            <a:ext cx="3124200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Intrinsic Camera Parameters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19200"/>
            <a:ext cx="7239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71600"/>
            <a:ext cx="7391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8153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 CALIBRATION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534399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19200"/>
            <a:ext cx="769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19200"/>
            <a:ext cx="7696199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80772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8077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8153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534400" cy="5715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C00000"/>
                </a:solidFill>
              </a:rPr>
              <a:t>radial distortion equation </a:t>
            </a:r>
            <a:r>
              <a:rPr lang="en-US" dirty="0" smtClean="0"/>
              <a:t>is obtained by mathematically modeling the phenomenon where light rays bend more near the edges of a lens than at its center, resulting in a distorted image; it typically takes the form of a polynomial equation where the distortion is expressed as a function of the distance from the image center (r), with coefficients (k1, k2, etc.) representing the degree of distortion, allowing for different levels of curvature depending on the lens design: </a:t>
            </a:r>
            <a:r>
              <a:rPr lang="en-US" dirty="0" err="1" smtClean="0"/>
              <a:t>distorted_coordinate</a:t>
            </a:r>
            <a:r>
              <a:rPr lang="en-US" dirty="0" smtClean="0"/>
              <a:t> = </a:t>
            </a:r>
            <a:r>
              <a:rPr lang="en-US" dirty="0" err="1" smtClean="0"/>
              <a:t>original_coordinate</a:t>
            </a:r>
            <a:r>
              <a:rPr lang="en-US" dirty="0" smtClean="0"/>
              <a:t> * (1 + k1 * r^2 + k2 * r^4 + ...)</a:t>
            </a:r>
          </a:p>
          <a:p>
            <a:pPr>
              <a:buNone/>
            </a:pPr>
            <a:r>
              <a:rPr lang="en-US" b="1" dirty="0" smtClean="0"/>
              <a:t>r":</a:t>
            </a:r>
            <a:endParaRPr lang="en-US" dirty="0" smtClean="0"/>
          </a:p>
          <a:p>
            <a:pPr fontAlgn="ctr">
              <a:buNone/>
            </a:pPr>
            <a:r>
              <a:rPr lang="en-US" dirty="0" smtClean="0"/>
              <a:t>	Represents the radial distance from the image center, calculated as the square root of the sum of squared differences between the pixel coordinates and the center point (x0, y0). </a:t>
            </a:r>
          </a:p>
          <a:p>
            <a:pPr>
              <a:buNone/>
            </a:pPr>
            <a:r>
              <a:rPr lang="en-US" b="1" dirty="0" smtClean="0"/>
              <a:t>"k1, k2, ...":</a:t>
            </a:r>
            <a:endParaRPr lang="en-US" dirty="0" smtClean="0"/>
          </a:p>
          <a:p>
            <a:pPr fontAlgn="ctr">
              <a:buNone/>
            </a:pPr>
            <a:r>
              <a:rPr lang="en-US" dirty="0" smtClean="0"/>
              <a:t>	These are the radial distortion coefficients; positive values indicate pincushion distortion (lines curve inwards), while negative values indicate barrel distortion (lines curve outwards). </a:t>
            </a:r>
          </a:p>
          <a:p>
            <a:pPr>
              <a:buNone/>
            </a:pPr>
            <a:r>
              <a:rPr lang="en-US" b="1" dirty="0" smtClean="0"/>
              <a:t>Polynomial form: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The equation is often expressed as a polynomial with increasing powers of r to capture more complex distortion patterns. 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bIns="91440" anchor="b" anchorCtr="0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95400"/>
            <a:ext cx="7848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81534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430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82296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543800" y="33528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=f/s</a:t>
            </a:r>
            <a:r>
              <a:rPr lang="en-US" sz="2800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sz="2800" baseline="-25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200" y="41910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=f/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US" sz="2800" baseline="-25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1"/>
            <a:ext cx="8305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Line 1"/>
          <p:cNvSpPr>
            <a:spLocks noChangeShapeType="1"/>
          </p:cNvSpPr>
          <p:nvPr/>
        </p:nvSpPr>
        <p:spPr bwMode="auto">
          <a:xfrm>
            <a:off x="685800" y="6858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 rIns="132080">
            <a:normAutofit fontScale="90000"/>
          </a:bodyPr>
          <a:lstStyle/>
          <a:p>
            <a:pPr indent="0" algn="ctr" eaLnBrk="1" hangingPunct="1"/>
            <a:r>
              <a:rPr lang="en-US" altLang="en-US" sz="3200" b="1" dirty="0" smtClean="0"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200" b="1" dirty="0" smtClean="0">
                <a:latin typeface="Times New Roman" pitchFamily="18" charset="0"/>
                <a:cs typeface="Times New Roman" pitchFamily="18" charset="0"/>
              </a:rPr>
              <a:t>PROJECTION</a:t>
            </a:r>
            <a:endParaRPr lang="en-US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733800"/>
            <a:ext cx="8458200" cy="3124200"/>
          </a:xfrm>
        </p:spPr>
        <p:txBody>
          <a:bodyPr rIns="132080">
            <a:normAutofit lnSpcReduction="10000"/>
          </a:bodyPr>
          <a:lstStyle/>
          <a:p>
            <a:pPr marL="382588" indent="-342900" algn="just" eaLnBrk="1" hangingPunct="1"/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The coordinate system</a:t>
            </a:r>
          </a:p>
          <a:p>
            <a:pPr marL="782638" lvl="1" algn="just" eaLnBrk="1" hangingPunct="1">
              <a:buClr>
                <a:srgbClr val="000000"/>
              </a:buClr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We will use the pin-hole model as an approximation</a:t>
            </a:r>
          </a:p>
          <a:p>
            <a:pPr marL="782638" lvl="1" algn="just" eaLnBrk="1" hangingPunct="1">
              <a:buClr>
                <a:srgbClr val="000000"/>
              </a:buClr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Put the optical center (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Bold" panose="020B0704020202020204" pitchFamily="34" charset="0"/>
              </a:rPr>
              <a:t>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enter 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Bold" panose="020B0704020202020204" pitchFamily="34" charset="0"/>
              </a:rPr>
              <a:t>O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Bold" panose="020B0704020202020204" pitchFamily="34" charset="0"/>
              </a:rPr>
              <a:t>P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rojection) at the origin</a:t>
            </a:r>
          </a:p>
          <a:p>
            <a:pPr marL="782638" lvl="1" algn="just" eaLnBrk="1" hangingPunct="1">
              <a:buClr>
                <a:srgbClr val="000000"/>
              </a:buClr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Put the image plane (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Bold" panose="020B0704020202020204" pitchFamily="34" charset="0"/>
              </a:rPr>
              <a:t>P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rojection 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Bold" panose="020B0704020202020204" pitchFamily="34" charset="0"/>
              </a:rPr>
              <a:t>P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lane) 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Italic" panose="020B0604020202090204" pitchFamily="34" charset="0"/>
              </a:rPr>
              <a:t>in front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of the COP</a:t>
            </a:r>
          </a:p>
          <a:p>
            <a:pPr marL="1182688" lvl="2" algn="just">
              <a:buClr>
                <a:srgbClr val="000000"/>
              </a:buClr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?-This configuration naturally produces a "right-side up" image on the projection plane, eliminating the need for additional image flipping operations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782638" lvl="1" algn="just" eaLnBrk="1" hangingPunct="1">
              <a:buClr>
                <a:srgbClr val="000000"/>
              </a:buClr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The camera looks down the </a:t>
            </a:r>
            <a:r>
              <a:rPr lang="en-US" altLang="en-US" sz="20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Italic" panose="020B0604020202090204" pitchFamily="34" charset="0"/>
              </a:rPr>
              <a:t>negative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z axis</a:t>
            </a:r>
          </a:p>
          <a:p>
            <a:pPr marL="1182688" lvl="2" algn="just" eaLnBrk="1" hangingPunct="1">
              <a:buClr>
                <a:srgbClr val="000000"/>
              </a:buClr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we need this if we want right-handed-coordinates</a:t>
            </a:r>
          </a:p>
        </p:txBody>
      </p:sp>
      <p:pic>
        <p:nvPicPr>
          <p:cNvPr id="5325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762000"/>
            <a:ext cx="34798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752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8001000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8077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305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82295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7848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534399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38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815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1"/>
            <a:ext cx="84581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1"/>
            <a:ext cx="8229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Line 1"/>
          <p:cNvSpPr>
            <a:spLocks noChangeShapeType="1"/>
          </p:cNvSpPr>
          <p:nvPr/>
        </p:nvSpPr>
        <p:spPr bwMode="auto">
          <a:xfrm>
            <a:off x="685800" y="6096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962400"/>
            <a:ext cx="7772400" cy="2895600"/>
          </a:xfrm>
        </p:spPr>
        <p:txBody>
          <a:bodyPr rIns="132080">
            <a:normAutofit/>
          </a:bodyPr>
          <a:lstStyle/>
          <a:p>
            <a:pPr marL="382588" indent="-342900" eaLnBrk="1" hangingPunct="1">
              <a:buNone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Projection equations</a:t>
            </a:r>
          </a:p>
          <a:p>
            <a:pPr marL="782638" lvl="1" eaLnBrk="1" hangingPunct="1">
              <a:buClr>
                <a:srgbClr val="000000"/>
              </a:buClr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Compute intersection with PP of ray from (x,y,z) to COP</a:t>
            </a:r>
          </a:p>
          <a:p>
            <a:pPr marL="782638" lvl="1" eaLnBrk="1" hangingPunct="1">
              <a:buClr>
                <a:srgbClr val="000000"/>
              </a:buClr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Derived using similar triangles </a:t>
            </a:r>
          </a:p>
        </p:txBody>
      </p:sp>
      <p:pic>
        <p:nvPicPr>
          <p:cNvPr id="55300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85800"/>
            <a:ext cx="34798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5168900"/>
            <a:ext cx="377983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85800" y="5715000"/>
            <a:ext cx="7785100" cy="993775"/>
            <a:chOff x="0" y="0"/>
            <a:chExt cx="4904" cy="626"/>
          </a:xfrm>
        </p:grpSpPr>
        <p:pic>
          <p:nvPicPr>
            <p:cNvPr id="55303" name="Picture 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" y="278"/>
              <a:ext cx="196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Rectangle 7"/>
            <p:cNvSpPr>
              <a:spLocks/>
            </p:cNvSpPr>
            <p:nvPr/>
          </p:nvSpPr>
          <p:spPr bwMode="auto">
            <a:xfrm>
              <a:off x="0" y="0"/>
              <a:ext cx="490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782638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ts val="413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We get the projection by throwing out the last coordinate: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0"/>
            <a:ext cx="7772400" cy="685800"/>
          </a:xfrm>
          <a:prstGeom prst="rect">
            <a:avLst/>
          </a:prstGeom>
        </p:spPr>
        <p:txBody>
          <a:bodyPr rIns="132080" bIns="9144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MODELING</a:t>
            </a:r>
            <a:r>
              <a:rPr kumimoji="0" lang="en-US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PROJECTION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63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95400"/>
            <a:ext cx="7772400" cy="1143000"/>
          </a:xfrm>
        </p:spPr>
        <p:txBody>
          <a:bodyPr/>
          <a:lstStyle/>
          <a:p>
            <a:r>
              <a:rPr lang="en-US" altLang="en-US" dirty="0"/>
              <a:t>(Method 1) Step 1</a:t>
            </a:r>
            <a:r>
              <a:rPr lang="en-US" altLang="en-US" b="1" dirty="0"/>
              <a:t>:  solve for </a:t>
            </a:r>
            <a:r>
              <a:rPr lang="en-US" altLang="en-US" i="1" dirty="0" err="1"/>
              <a:t>m</a:t>
            </a:r>
            <a:r>
              <a:rPr lang="en-US" altLang="en-US" i="1" baseline="-25000" dirty="0" err="1"/>
              <a:t>ij</a:t>
            </a:r>
            <a:r>
              <a:rPr lang="en-US" altLang="en-US" i="1" dirty="0" err="1"/>
              <a:t>’s</a:t>
            </a:r>
            <a:endParaRPr lang="en-US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/>
          <a:lstStyle/>
          <a:p>
            <a:r>
              <a:rPr lang="en-US" altLang="en-US" dirty="0"/>
              <a:t>This leads to a homogeneous system of equations: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44813"/>
            <a:ext cx="8001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6019800" y="2976563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N x 12 matrix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3696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19200"/>
            <a:ext cx="7772400" cy="1371600"/>
          </a:xfrm>
        </p:spPr>
        <p:txBody>
          <a:bodyPr/>
          <a:lstStyle/>
          <a:p>
            <a:r>
              <a:rPr lang="en-US" altLang="en-US" dirty="0"/>
              <a:t>(Method 1) Step 1</a:t>
            </a:r>
            <a:r>
              <a:rPr lang="en-US" altLang="en-US" b="1" dirty="0"/>
              <a:t>: solve for </a:t>
            </a:r>
            <a:r>
              <a:rPr lang="en-US" altLang="en-US" i="1" dirty="0" err="1"/>
              <a:t>m</a:t>
            </a:r>
            <a:r>
              <a:rPr lang="en-US" altLang="en-US" i="1" baseline="-25000" dirty="0" err="1"/>
              <a:t>ij</a:t>
            </a:r>
            <a:r>
              <a:rPr lang="en-US" altLang="en-US" i="1" dirty="0" err="1"/>
              <a:t>’s</a:t>
            </a:r>
            <a:endParaRPr lang="en-US" altLang="en-US" i="1" u="sng" dirty="0"/>
          </a:p>
        </p:txBody>
      </p:sp>
      <p:pic>
        <p:nvPicPr>
          <p:cNvPr id="174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81000" y="2438400"/>
            <a:ext cx="8382000" cy="2895600"/>
          </a:xfr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3897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143000"/>
            <a:ext cx="8915400" cy="609600"/>
          </a:xfrm>
        </p:spPr>
        <p:txBody>
          <a:bodyPr/>
          <a:lstStyle/>
          <a:p>
            <a:r>
              <a:rPr lang="en-US" altLang="en-US" sz="3000" dirty="0"/>
              <a:t>(Method 1) Step 2: find intrinsic/extrinsic parameters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261" t="5301" r="10869" b="65541"/>
          <a:stretch>
            <a:fillRect/>
          </a:stretch>
        </p:blipFill>
        <p:spPr bwMode="auto">
          <a:xfrm>
            <a:off x="2895600" y="2057400"/>
            <a:ext cx="33528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000" y="4572000"/>
            <a:ext cx="7366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8438" name="Down Arrow 1"/>
          <p:cNvSpPr>
            <a:spLocks noChangeArrowheads="1"/>
          </p:cNvSpPr>
          <p:nvPr/>
        </p:nvSpPr>
        <p:spPr bwMode="auto">
          <a:xfrm>
            <a:off x="4191000" y="3657600"/>
            <a:ext cx="6096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1595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915400" cy="1143000"/>
          </a:xfrm>
        </p:spPr>
        <p:txBody>
          <a:bodyPr/>
          <a:lstStyle/>
          <a:p>
            <a:r>
              <a:rPr lang="en-US" altLang="en-US" sz="3000"/>
              <a:t>(Method 1) Step 2: find intrinsic/extrinsic parameters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Let’s define the following vectors: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267200"/>
            <a:ext cx="25146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261" t="5301" r="10869" b="65541"/>
          <a:stretch>
            <a:fillRect/>
          </a:stretch>
        </p:blipFill>
        <p:spPr bwMode="auto">
          <a:xfrm>
            <a:off x="3048000" y="1600200"/>
            <a:ext cx="33528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2220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solutions are as </a:t>
            </a:r>
            <a:r>
              <a:rPr lang="en-US" dirty="0" smtClean="0"/>
              <a:t>follows: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rest parameters are easily computed ....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4863" y="3505200"/>
            <a:ext cx="4419600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0484" name="Rectangle 2"/>
          <p:cNvSpPr txBox="1">
            <a:spLocks noChangeArrowheads="1"/>
          </p:cNvSpPr>
          <p:nvPr/>
        </p:nvSpPr>
        <p:spPr bwMode="auto">
          <a:xfrm>
            <a:off x="228600" y="11430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3000" dirty="0">
                <a:solidFill>
                  <a:schemeClr val="tx2"/>
                </a:solidFill>
              </a:rPr>
              <a:t>(Method 1) Step 2: find intrinsic/extrinsic parameters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4692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19200"/>
            <a:ext cx="7772400" cy="50323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Method 2: Direct Camera Calibration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8001000" cy="4114800"/>
          </a:xfrm>
        </p:spPr>
        <p:txBody>
          <a:bodyPr/>
          <a:lstStyle/>
          <a:p>
            <a:pPr>
              <a:defRPr/>
            </a:pPr>
            <a:r>
              <a:rPr lang="en-US" dirty="0"/>
              <a:t>Review of basic equations</a:t>
            </a:r>
          </a:p>
          <a:p>
            <a:pPr lvl="1">
              <a:defRPr/>
            </a:pPr>
            <a:r>
              <a:rPr lang="en-US" dirty="0"/>
              <a:t>From world coordinates to camera coordinates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For simplicity, we will replace </a:t>
            </a:r>
            <a:r>
              <a:rPr lang="en-US" dirty="0">
                <a:solidFill>
                  <a:schemeClr val="accent2"/>
                </a:solidFill>
              </a:rPr>
              <a:t>-T’</a:t>
            </a:r>
            <a:r>
              <a:rPr lang="en-US" dirty="0"/>
              <a:t> with </a:t>
            </a:r>
            <a:r>
              <a:rPr lang="en-US" dirty="0">
                <a:solidFill>
                  <a:schemeClr val="accent2"/>
                </a:solidFill>
              </a:rPr>
              <a:t>T</a:t>
            </a:r>
          </a:p>
          <a:p>
            <a:pPr lvl="1">
              <a:defRPr/>
            </a:pPr>
            <a:r>
              <a:rPr lang="en-US" u="sng" dirty="0"/>
              <a:t>Warning:</a:t>
            </a:r>
            <a:r>
              <a:rPr lang="en-US" dirty="0"/>
              <a:t> this is NOT the same T as before! </a:t>
            </a:r>
          </a:p>
          <a:p>
            <a:pPr>
              <a:buFontTx/>
              <a:buNone/>
              <a:defRPr/>
            </a:pPr>
            <a:r>
              <a:rPr lang="en-US" dirty="0"/>
              <a:t>  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4388" y="2819400"/>
            <a:ext cx="6934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821238"/>
            <a:ext cx="44196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1510" name="TextBox 1"/>
          <p:cNvSpPr txBox="1">
            <a:spLocks noChangeArrowheads="1"/>
          </p:cNvSpPr>
          <p:nvPr/>
        </p:nvSpPr>
        <p:spPr bwMode="auto">
          <a:xfrm>
            <a:off x="533400" y="5316538"/>
            <a:ext cx="172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/>
              <a:t>P</a:t>
            </a:r>
            <a:r>
              <a:rPr lang="en-US" altLang="en-US" sz="2800" baseline="-25000"/>
              <a:t>c</a:t>
            </a:r>
            <a:r>
              <a:rPr lang="en-US" altLang="en-US" sz="2800"/>
              <a:t>=RP</a:t>
            </a:r>
            <a:r>
              <a:rPr lang="en-US" altLang="en-US" sz="2800" baseline="-25000"/>
              <a:t>w</a:t>
            </a:r>
            <a:r>
              <a:rPr lang="en-US" altLang="en-US" sz="2800"/>
              <a:t>+T</a:t>
            </a:r>
          </a:p>
        </p:txBody>
      </p:sp>
      <p:sp>
        <p:nvSpPr>
          <p:cNvPr id="21511" name="Right Arrow 2"/>
          <p:cNvSpPr>
            <a:spLocks noChangeArrowheads="1"/>
          </p:cNvSpPr>
          <p:nvPr/>
        </p:nvSpPr>
        <p:spPr bwMode="auto">
          <a:xfrm>
            <a:off x="2532063" y="5305425"/>
            <a:ext cx="6096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2056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1143000"/>
          </a:xfrm>
        </p:spPr>
        <p:txBody>
          <a:bodyPr/>
          <a:lstStyle/>
          <a:p>
            <a:r>
              <a:rPr lang="en-US" altLang="en-US" sz="3200"/>
              <a:t>Method 2: Direct Camera Calibration (cont’d)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en-US" dirty="0"/>
              <a:t>Review of basic equations</a:t>
            </a:r>
          </a:p>
          <a:p>
            <a:pPr lvl="1"/>
            <a:r>
              <a:rPr lang="en-US" altLang="en-US" dirty="0"/>
              <a:t>From camera coordinates to pixel coordinates: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lvl="1"/>
            <a:r>
              <a:rPr lang="en-US" altLang="en-US" dirty="0"/>
              <a:t>Relating world coordinates to pixel coordinates: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35814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064919"/>
            <a:ext cx="41529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8571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33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Method 2: Direct Parameter Calibration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752600"/>
            <a:ext cx="7772400" cy="4572000"/>
          </a:xfrm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Intrinsic parameters</a:t>
            </a:r>
          </a:p>
          <a:p>
            <a:pPr lvl="1"/>
            <a:r>
              <a:rPr lang="en-US" altLang="en-US" dirty="0"/>
              <a:t>Intrinsic parameters f,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x</a:t>
            </a:r>
            <a:r>
              <a:rPr lang="en-US" altLang="en-US" dirty="0"/>
              <a:t>,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y</a:t>
            </a:r>
            <a:r>
              <a:rPr lang="en-US" altLang="en-US" dirty="0"/>
              <a:t>, o</a:t>
            </a:r>
            <a:r>
              <a:rPr lang="en-US" altLang="en-US" baseline="-25000" dirty="0"/>
              <a:t>x</a:t>
            </a:r>
            <a:r>
              <a:rPr lang="en-US" altLang="en-US" dirty="0"/>
              <a:t>, and o</a:t>
            </a:r>
            <a:r>
              <a:rPr lang="en-US" altLang="en-US" baseline="-25000" dirty="0"/>
              <a:t>y</a:t>
            </a:r>
            <a:r>
              <a:rPr lang="en-US" altLang="en-US" dirty="0"/>
              <a:t> are not independent.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Define the following four independent parameters: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0775" y="5105400"/>
            <a:ext cx="4627563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62400"/>
            <a:ext cx="2971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4596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r>
              <a:rPr lang="en-US" altLang="en-US"/>
              <a:t>Method 2: Main Steps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sz="2800"/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 sz="2800"/>
              <a:t>(1) Assuming that </a:t>
            </a:r>
            <a:r>
              <a:rPr lang="en-US" altLang="en-US" sz="2800" i="1"/>
              <a:t>o</a:t>
            </a:r>
            <a:r>
              <a:rPr lang="en-US" altLang="en-US" sz="2800" i="1" baseline="-25000"/>
              <a:t>x</a:t>
            </a:r>
            <a:r>
              <a:rPr lang="en-US" altLang="en-US" sz="2800" i="1"/>
              <a:t> </a:t>
            </a:r>
            <a:r>
              <a:rPr lang="en-US" altLang="en-US" sz="2800"/>
              <a:t>and </a:t>
            </a:r>
            <a:r>
              <a:rPr lang="en-US" altLang="en-US" sz="2800" i="1"/>
              <a:t>o</a:t>
            </a:r>
            <a:r>
              <a:rPr lang="en-US" altLang="en-US" sz="2800" i="1" baseline="-25000"/>
              <a:t>y</a:t>
            </a:r>
            <a:r>
              <a:rPr lang="en-US" altLang="en-US" sz="2800" i="1"/>
              <a:t> </a:t>
            </a:r>
            <a:r>
              <a:rPr lang="en-US" altLang="en-US" sz="2800"/>
              <a:t>are known, estimate all other parameters.</a:t>
            </a:r>
          </a:p>
          <a:p>
            <a:pPr lvl="1">
              <a:buFontTx/>
              <a:buNone/>
            </a:pPr>
            <a:endParaRPr lang="en-US" altLang="en-US" sz="2800"/>
          </a:p>
          <a:p>
            <a:pPr lvl="1">
              <a:buFontTx/>
              <a:buNone/>
            </a:pPr>
            <a:r>
              <a:rPr lang="en-US" altLang="en-US" sz="2800"/>
              <a:t>	(2) Estimate </a:t>
            </a:r>
            <a:r>
              <a:rPr lang="en-US" altLang="en-US" sz="2800" i="1"/>
              <a:t>o</a:t>
            </a:r>
            <a:r>
              <a:rPr lang="en-US" altLang="en-US" sz="2800" i="1" baseline="-25000"/>
              <a:t>x</a:t>
            </a:r>
            <a:r>
              <a:rPr lang="en-US" altLang="en-US" sz="2800" i="1"/>
              <a:t> </a:t>
            </a:r>
            <a:r>
              <a:rPr lang="en-US" altLang="en-US" sz="2800"/>
              <a:t>and </a:t>
            </a:r>
            <a:r>
              <a:rPr lang="en-US" altLang="en-US" sz="2800" i="1"/>
              <a:t>o</a:t>
            </a:r>
            <a:r>
              <a:rPr lang="en-US" altLang="en-US" sz="2800" i="1" baseline="-25000"/>
              <a:t>y</a:t>
            </a:r>
          </a:p>
          <a:p>
            <a:pPr lvl="1">
              <a:buFontTx/>
              <a:buNone/>
            </a:pPr>
            <a:endParaRPr lang="en-US" altLang="en-US" sz="2400" i="1" baseline="-25000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9333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066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(Method 2) Step 1: estimate </a:t>
            </a:r>
            <a:r>
              <a:rPr lang="en-US" altLang="en-US" sz="3200" i="1"/>
              <a:t>f </a:t>
            </a:r>
            <a:r>
              <a:rPr lang="en-US" altLang="en-US" sz="3200" i="1" baseline="-25000"/>
              <a:t>x </a:t>
            </a:r>
            <a:r>
              <a:rPr lang="en-US" altLang="en-US" sz="3200" baseline="-25000"/>
              <a:t>,</a:t>
            </a:r>
            <a:r>
              <a:rPr lang="en-US" altLang="en-US" sz="3200"/>
              <a:t> </a:t>
            </a:r>
            <a:r>
              <a:rPr lang="el-GR" altLang="en-US" sz="3200">
                <a:cs typeface="Times New Roman" panose="02020603050405020304" pitchFamily="18" charset="0"/>
              </a:rPr>
              <a:t>α</a:t>
            </a:r>
            <a:r>
              <a:rPr lang="en-US" altLang="en-US" sz="3200"/>
              <a:t>,  </a:t>
            </a:r>
            <a:r>
              <a:rPr lang="en-US" altLang="en-US" sz="3200" i="1"/>
              <a:t>R</a:t>
            </a:r>
            <a:r>
              <a:rPr lang="en-US" altLang="en-US" sz="3200"/>
              <a:t>, and </a:t>
            </a:r>
            <a:r>
              <a:rPr lang="en-US" altLang="en-US" sz="3200" i="1"/>
              <a:t>T</a:t>
            </a:r>
            <a:endParaRPr lang="en-US" altLang="en-US" sz="32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458200" cy="4114800"/>
          </a:xfrm>
        </p:spPr>
        <p:txBody>
          <a:bodyPr>
            <a:normAutofit/>
          </a:bodyPr>
          <a:lstStyle/>
          <a:p>
            <a:r>
              <a:rPr lang="en-US" altLang="en-US"/>
              <a:t>To simplify notation, set (</a:t>
            </a:r>
            <a:r>
              <a:rPr lang="en-US" altLang="en-US" i="1"/>
              <a:t>x</a:t>
            </a:r>
            <a:r>
              <a:rPr lang="en-US" altLang="en-US" i="1" baseline="-25000"/>
              <a:t>im</a:t>
            </a:r>
            <a:r>
              <a:rPr lang="en-US" altLang="en-US"/>
              <a:t>- </a:t>
            </a:r>
            <a:r>
              <a:rPr lang="en-US" altLang="en-US" i="1"/>
              <a:t>o</a:t>
            </a:r>
            <a:r>
              <a:rPr lang="en-US" altLang="en-US" i="1" baseline="-25000"/>
              <a:t>x</a:t>
            </a:r>
            <a:r>
              <a:rPr lang="en-US" altLang="en-US" i="1"/>
              <a:t> 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i="1" baseline="-25000"/>
              <a:t>im</a:t>
            </a:r>
            <a:r>
              <a:rPr lang="en-US" altLang="en-US"/>
              <a:t>- </a:t>
            </a:r>
            <a:r>
              <a:rPr lang="en-US" altLang="en-US" i="1"/>
              <a:t>o</a:t>
            </a:r>
            <a:r>
              <a:rPr lang="en-US" altLang="en-US" i="1" baseline="-25000"/>
              <a:t>y</a:t>
            </a:r>
            <a:r>
              <a:rPr lang="en-US" altLang="en-US"/>
              <a:t>) =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Combining the equations above (i.e., same denominator), we have: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90800"/>
            <a:ext cx="419100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000" y="5815013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4191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5607" name="Right Arrow 1"/>
          <p:cNvSpPr>
            <a:spLocks noChangeArrowheads="1"/>
          </p:cNvSpPr>
          <p:nvPr/>
        </p:nvSpPr>
        <p:spPr bwMode="auto">
          <a:xfrm>
            <a:off x="4395788" y="3313113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607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6927"/>
            <a:ext cx="8229600" cy="692727"/>
          </a:xfrm>
        </p:spPr>
        <p:txBody>
          <a:bodyPr rIns="132080">
            <a:normAutofit/>
          </a:bodyPr>
          <a:lstStyle/>
          <a:p>
            <a:pPr indent="0" algn="ctr" eaLnBrk="1" hangingPunct="1"/>
            <a:r>
              <a:rPr lang="en-US" altLang="en-US" sz="2800" b="1" dirty="0" smtClean="0">
                <a:latin typeface="Times New Roman" pitchFamily="18" charset="0"/>
                <a:cs typeface="Times New Roman" pitchFamily="18" charset="0"/>
              </a:rPr>
              <a:t>PERSPECTIVE PROJECTION</a:t>
            </a:r>
            <a:endParaRPr lang="en-US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247900"/>
          </a:xfrm>
        </p:spPr>
        <p:txBody>
          <a:bodyPr rIns="132080">
            <a:normAutofit/>
          </a:bodyPr>
          <a:lstStyle/>
          <a:p>
            <a:pPr marL="382588" indent="-342900" eaLnBrk="1" hangingPunct="1"/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Projection is a matrix multiply using homogeneous coordinates: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14900" y="2209800"/>
            <a:ext cx="3314700" cy="1333500"/>
            <a:chOff x="0" y="0"/>
            <a:chExt cx="2088" cy="840"/>
          </a:xfrm>
        </p:grpSpPr>
        <p:sp>
          <p:nvSpPr>
            <p:cNvPr id="58376" name="Rectangle 4"/>
            <p:cNvSpPr>
              <a:spLocks/>
            </p:cNvSpPr>
            <p:nvPr/>
          </p:nvSpPr>
          <p:spPr bwMode="auto">
            <a:xfrm>
              <a:off x="0" y="600"/>
              <a:ext cx="187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>
              <a:lvl1pPr marL="39688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ヒラギノ明朝 ProN W3" pitchFamily="-84" charset="-128"/>
                  <a:sym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divide by third coordinate</a:t>
              </a:r>
            </a:p>
          </p:txBody>
        </p:sp>
        <p:pic>
          <p:nvPicPr>
            <p:cNvPr id="58377" name="Picture 5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0"/>
              <a:ext cx="136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05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1830388"/>
            <a:ext cx="309562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1981200"/>
            <a:ext cx="1503362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ctangle 9"/>
          <p:cNvSpPr>
            <a:spLocks/>
          </p:cNvSpPr>
          <p:nvPr/>
        </p:nvSpPr>
        <p:spPr bwMode="auto">
          <a:xfrm>
            <a:off x="685800" y="4419600"/>
            <a:ext cx="77851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82588" indent="-3429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550"/>
              </a:spcBef>
            </a:pPr>
            <a:r>
              <a:rPr lang="en-US" altLang="en-US" sz="2800" dirty="0">
                <a:solidFill>
                  <a:schemeClr val="tx1"/>
                </a:solidFill>
                <a:cs typeface="Times New Roman" pitchFamily="18" charset="0"/>
                <a:sym typeface="Arial" panose="020B0604020202020204" pitchFamily="34" charset="0"/>
              </a:rPr>
              <a:t>This is known as </a:t>
            </a:r>
            <a:r>
              <a:rPr lang="en-US" altLang="en-US" sz="2800" dirty="0">
                <a:solidFill>
                  <a:schemeClr val="tx1"/>
                </a:solidFill>
                <a:cs typeface="Times New Roman" pitchFamily="18" charset="0"/>
                <a:sym typeface="Arial Bold" panose="020B0704020202020204" pitchFamily="34" charset="0"/>
              </a:rPr>
              <a:t>perspective projection</a:t>
            </a:r>
          </a:p>
          <a:p>
            <a:pPr eaLnBrk="1" hangingPunct="1">
              <a:spcBef>
                <a:spcPts val="4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cs typeface="Times New Roman" pitchFamily="18" charset="0"/>
                <a:sym typeface="Arial" panose="020B0604020202020204" pitchFamily="34" charset="0"/>
              </a:rPr>
              <a:t>The matrix is the </a:t>
            </a:r>
            <a:r>
              <a:rPr lang="en-US" altLang="en-US" sz="2800" dirty="0">
                <a:solidFill>
                  <a:schemeClr val="tx1"/>
                </a:solidFill>
                <a:cs typeface="Times New Roman" pitchFamily="18" charset="0"/>
                <a:sym typeface="Arial Bold" panose="020B0704020202020204" pitchFamily="34" charset="0"/>
              </a:rPr>
              <a:t>projection matrix</a:t>
            </a:r>
          </a:p>
        </p:txBody>
      </p:sp>
    </p:spTree>
    <p:extLst>
      <p:ext uri="{BB962C8B-B14F-4D97-AF65-F5344CB8AC3E}">
        <p14:creationId xmlns="" xmlns:p14="http://schemas.microsoft.com/office/powerpoint/2010/main" val="220239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143000"/>
            <a:ext cx="8610600" cy="9144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8534400" cy="4114800"/>
          </a:xfrm>
        </p:spPr>
        <p:txBody>
          <a:bodyPr/>
          <a:lstStyle/>
          <a:p>
            <a:r>
              <a:rPr lang="en-US" altLang="en-US" dirty="0"/>
              <a:t>Each pair of corresponding points must satisfy the previous equation: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725" y="4322763"/>
            <a:ext cx="809307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26629" name="Object 1"/>
          <p:cNvGraphicFramePr>
            <a:graphicFrameLocks noChangeAspect="1"/>
          </p:cNvGraphicFramePr>
          <p:nvPr/>
        </p:nvGraphicFramePr>
        <p:xfrm>
          <a:off x="3344863" y="2819400"/>
          <a:ext cx="2936875" cy="457200"/>
        </p:xfrm>
        <a:graphic>
          <a:graphicData uri="http://schemas.openxmlformats.org/presentationml/2006/ole">
            <p:oleObj spid="_x0000_s24578" name="Equation" r:id="rId5" imgW="1548728" imgH="241195" progId="">
              <p:embed/>
            </p:oleObj>
          </a:graphicData>
        </a:graphic>
      </p:graphicFrame>
      <p:sp>
        <p:nvSpPr>
          <p:cNvPr id="26630" name="Down Arrow 2"/>
          <p:cNvSpPr>
            <a:spLocks noChangeArrowheads="1"/>
          </p:cNvSpPr>
          <p:nvPr/>
        </p:nvSpPr>
        <p:spPr bwMode="auto">
          <a:xfrm>
            <a:off x="4565650" y="3530600"/>
            <a:ext cx="4953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31" name="Rectangle 1"/>
          <p:cNvSpPr>
            <a:spLocks noChangeArrowheads="1"/>
          </p:cNvSpPr>
          <p:nvPr/>
        </p:nvSpPr>
        <p:spPr bwMode="auto">
          <a:xfrm>
            <a:off x="2874963" y="6019800"/>
            <a:ext cx="4373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divide by </a:t>
            </a:r>
            <a:r>
              <a:rPr lang="en-US" altLang="en-US" i="1"/>
              <a:t>f </a:t>
            </a:r>
            <a:r>
              <a:rPr lang="en-US" altLang="en-US" i="1" baseline="-25000"/>
              <a:t>y</a:t>
            </a:r>
            <a:r>
              <a:rPr lang="en-US" altLang="en-US"/>
              <a:t> and re-arrange terms:</a:t>
            </a:r>
          </a:p>
        </p:txBody>
      </p:sp>
      <p:sp>
        <p:nvSpPr>
          <p:cNvPr id="26632" name="Down Arrow 2"/>
          <p:cNvSpPr>
            <a:spLocks noChangeArrowheads="1"/>
          </p:cNvSpPr>
          <p:nvPr/>
        </p:nvSpPr>
        <p:spPr bwMode="auto">
          <a:xfrm>
            <a:off x="4565650" y="5181600"/>
            <a:ext cx="4953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929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19200"/>
            <a:ext cx="8915400" cy="5334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                  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125" y="2574925"/>
            <a:ext cx="84582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560763"/>
            <a:ext cx="28575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1627188" y="4157663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where</a:t>
            </a:r>
          </a:p>
        </p:txBody>
      </p:sp>
      <p:pic>
        <p:nvPicPr>
          <p:cNvPr id="2765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0" t="35954" r="21739" b="40074"/>
          <a:stretch>
            <a:fillRect/>
          </a:stretch>
        </p:blipFill>
        <p:spPr bwMode="auto">
          <a:xfrm>
            <a:off x="2012950" y="5505450"/>
            <a:ext cx="545941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7656" name="TextBox 2"/>
          <p:cNvSpPr txBox="1">
            <a:spLocks noChangeArrowheads="1"/>
          </p:cNvSpPr>
          <p:nvPr/>
        </p:nvSpPr>
        <p:spPr bwMode="auto">
          <a:xfrm>
            <a:off x="787400" y="1827213"/>
            <a:ext cx="4333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we obtain the following equation: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8546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371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r>
              <a:rPr lang="en-US" altLang="en-US"/>
              <a:t>Assuming </a:t>
            </a:r>
            <a:r>
              <a:rPr lang="en-US" altLang="en-US" i="1"/>
              <a:t>N </a:t>
            </a:r>
            <a:r>
              <a:rPr lang="en-US" altLang="en-US"/>
              <a:t>correspondences leads to a homogeneous system :</a:t>
            </a:r>
          </a:p>
          <a:p>
            <a:endParaRPr lang="en-US" alt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1546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79375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715000" y="3243263"/>
            <a:ext cx="2008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/>
              <a:t>N x 8 matrix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2696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19200"/>
            <a:ext cx="8991600" cy="7620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4294"/>
          <a:stretch>
            <a:fillRect/>
          </a:stretch>
        </p:blipFill>
        <p:spPr bwMode="auto">
          <a:xfrm>
            <a:off x="685800" y="1828800"/>
            <a:ext cx="8001000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930"/>
          <a:stretch>
            <a:fillRect/>
          </a:stretch>
        </p:blipFill>
        <p:spPr bwMode="auto">
          <a:xfrm>
            <a:off x="657225" y="4876800"/>
            <a:ext cx="8001000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0448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95400"/>
            <a:ext cx="8763000" cy="6096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752600"/>
            <a:ext cx="7772400" cy="4267200"/>
          </a:xfrm>
        </p:spPr>
        <p:txBody>
          <a:bodyPr/>
          <a:lstStyle/>
          <a:p>
            <a:r>
              <a:rPr lang="en-US" altLang="en-US" dirty="0"/>
              <a:t>Determine </a:t>
            </a:r>
            <a:r>
              <a:rPr lang="el-GR" altLang="en-US" dirty="0">
                <a:cs typeface="Times New Roman" panose="02020603050405020304" pitchFamily="18" charset="0"/>
              </a:rPr>
              <a:t>α</a:t>
            </a:r>
            <a:r>
              <a:rPr lang="en-US" altLang="en-US" dirty="0"/>
              <a:t> and | </a:t>
            </a:r>
            <a:r>
              <a:rPr lang="el-GR" altLang="en-US" dirty="0">
                <a:cs typeface="Times New Roman" panose="02020603050405020304" pitchFamily="18" charset="0"/>
              </a:rPr>
              <a:t>γ</a:t>
            </a:r>
            <a:r>
              <a:rPr lang="en-US" altLang="en-US" dirty="0"/>
              <a:t> |</a:t>
            </a:r>
          </a:p>
          <a:p>
            <a:endParaRPr lang="en-US" altLang="en-US" dirty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905250"/>
            <a:ext cx="5105400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152"/>
          <a:stretch>
            <a:fillRect/>
          </a:stretch>
        </p:blipFill>
        <p:spPr bwMode="auto">
          <a:xfrm>
            <a:off x="803275" y="2667000"/>
            <a:ext cx="800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0726" name="Down Arrow 1"/>
          <p:cNvSpPr>
            <a:spLocks noChangeArrowheads="1"/>
          </p:cNvSpPr>
          <p:nvPr/>
        </p:nvSpPr>
        <p:spPr bwMode="auto">
          <a:xfrm>
            <a:off x="4267200" y="3352800"/>
            <a:ext cx="571500" cy="533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1031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19200"/>
            <a:ext cx="8534400" cy="7620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r>
              <a:rPr lang="en-US" altLang="en-US"/>
              <a:t>Determine </a:t>
            </a:r>
            <a:r>
              <a:rPr lang="en-US" altLang="en-US" i="1"/>
              <a:t>r</a:t>
            </a:r>
            <a:r>
              <a:rPr lang="en-US" altLang="en-US" baseline="-25000"/>
              <a:t>21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22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23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11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12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13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i="1" baseline="-25000"/>
              <a:t>y</a:t>
            </a:r>
            <a:r>
              <a:rPr lang="en-US" altLang="en-US"/>
              <a:t>, </a:t>
            </a:r>
            <a:r>
              <a:rPr lang="en-US" altLang="en-US" i="1"/>
              <a:t>T</a:t>
            </a:r>
            <a:r>
              <a:rPr lang="en-US" altLang="en-US" i="1" baseline="-25000"/>
              <a:t>x</a:t>
            </a:r>
          </a:p>
          <a:p>
            <a:pPr lvl="1"/>
            <a:endParaRPr lang="en-US" altLang="en-US" baseline="-25000"/>
          </a:p>
          <a:p>
            <a:endParaRPr lang="en-US" alt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83088"/>
            <a:ext cx="41148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152"/>
          <a:stretch>
            <a:fillRect/>
          </a:stretch>
        </p:blipFill>
        <p:spPr bwMode="auto">
          <a:xfrm>
            <a:off x="762000" y="2819400"/>
            <a:ext cx="800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1750" name="Rectangle 1"/>
          <p:cNvSpPr>
            <a:spLocks noChangeArrowheads="1"/>
          </p:cNvSpPr>
          <p:nvPr/>
        </p:nvSpPr>
        <p:spPr bwMode="auto">
          <a:xfrm>
            <a:off x="1790700" y="6015038"/>
            <a:ext cx="571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/>
            <a:r>
              <a:rPr lang="en-US" altLang="en-US"/>
              <a:t>(up to an unknown common sign)</a:t>
            </a:r>
          </a:p>
        </p:txBody>
      </p:sp>
      <p:sp>
        <p:nvSpPr>
          <p:cNvPr id="31751" name="Down Arrow 2"/>
          <p:cNvSpPr>
            <a:spLocks noChangeArrowheads="1"/>
          </p:cNvSpPr>
          <p:nvPr/>
        </p:nvSpPr>
        <p:spPr bwMode="auto">
          <a:xfrm>
            <a:off x="4191000" y="3581400"/>
            <a:ext cx="571500" cy="68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2851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057400"/>
            <a:ext cx="7772400" cy="41148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Determine </a:t>
            </a:r>
            <a:r>
              <a:rPr lang="en-US" altLang="en-US" i="1" dirty="0"/>
              <a:t>r</a:t>
            </a:r>
            <a:r>
              <a:rPr lang="en-US" altLang="en-US" baseline="-25000" dirty="0"/>
              <a:t>31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32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33</a:t>
            </a:r>
          </a:p>
          <a:p>
            <a:pPr lvl="1"/>
            <a:r>
              <a:rPr lang="en-US" altLang="en-US" dirty="0"/>
              <a:t>Can be estimated as the cross product of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sign of </a:t>
            </a:r>
            <a:r>
              <a:rPr lang="en-US" altLang="en-US" i="1" dirty="0"/>
              <a:t>R</a:t>
            </a:r>
            <a:r>
              <a:rPr lang="en-US" altLang="en-US" baseline="-25000" dirty="0"/>
              <a:t>3</a:t>
            </a:r>
            <a:r>
              <a:rPr lang="en-US" altLang="en-US" dirty="0"/>
              <a:t> is already fixed (the entries of </a:t>
            </a:r>
            <a:r>
              <a:rPr lang="en-US" altLang="en-US" i="1" dirty="0"/>
              <a:t>R</a:t>
            </a:r>
            <a:r>
              <a:rPr lang="en-US" altLang="en-US" baseline="-25000" dirty="0"/>
              <a:t>3</a:t>
            </a:r>
            <a:r>
              <a:rPr lang="en-US" altLang="en-US" dirty="0"/>
              <a:t> remain unchanged if the signs of all the entries of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are reversed).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We have estimated R </a:t>
            </a:r>
            <a:r>
              <a:rPr lang="en-US" altLang="en-US" dirty="0">
                <a:sym typeface="Wingdings" panose="05000000000000000000" pitchFamily="2" charset="2"/>
              </a:rPr>
              <a:t>  call the estimate  </a:t>
            </a:r>
            <a:endParaRPr lang="en-US" altLang="en-US" dirty="0"/>
          </a:p>
          <a:p>
            <a:pPr lvl="1">
              <a:buFontTx/>
              <a:buNone/>
            </a:pPr>
            <a:endParaRPr lang="en-US" altLang="en-US" baseline="-25000" dirty="0"/>
          </a:p>
          <a:p>
            <a:endParaRPr lang="en-US" alt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19400"/>
            <a:ext cx="24384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53000"/>
            <a:ext cx="40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810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95400"/>
            <a:ext cx="8458200" cy="6858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en-US" dirty="0"/>
              <a:t>Ensure the </a:t>
            </a:r>
            <a:r>
              <a:rPr lang="en-US" altLang="en-US" dirty="0" err="1">
                <a:solidFill>
                  <a:schemeClr val="accent2"/>
                </a:solidFill>
              </a:rPr>
              <a:t>orthogonality</a:t>
            </a:r>
            <a:r>
              <a:rPr lang="en-US" altLang="en-US" dirty="0"/>
              <a:t> of </a:t>
            </a:r>
            <a:r>
              <a:rPr lang="en-US" altLang="en-US" i="1" dirty="0"/>
              <a:t>R</a:t>
            </a:r>
          </a:p>
          <a:p>
            <a:pPr lvl="1"/>
            <a:r>
              <a:rPr lang="en-US" altLang="en-US" dirty="0"/>
              <a:t>The computation of </a:t>
            </a:r>
            <a:r>
              <a:rPr lang="en-US" altLang="en-US" i="1" dirty="0"/>
              <a:t>R </a:t>
            </a:r>
            <a:r>
              <a:rPr lang="en-US" altLang="en-US" dirty="0"/>
              <a:t>does not take into account explicitly the </a:t>
            </a:r>
            <a:r>
              <a:rPr lang="en-US" altLang="en-US" dirty="0" err="1"/>
              <a:t>orthogonality</a:t>
            </a:r>
            <a:r>
              <a:rPr lang="en-US" altLang="en-US" dirty="0"/>
              <a:t> constraints.</a:t>
            </a:r>
          </a:p>
          <a:p>
            <a:pPr lvl="1"/>
            <a:r>
              <a:rPr lang="en-US" altLang="en-US" dirty="0"/>
              <a:t>The estimate      of  R cannot be expected to be orthogonal:</a:t>
            </a:r>
          </a:p>
          <a:p>
            <a:pPr lvl="1"/>
            <a:r>
              <a:rPr lang="en-US" altLang="en-US" dirty="0"/>
              <a:t>Enforce </a:t>
            </a:r>
            <a:r>
              <a:rPr lang="en-US" altLang="en-US" dirty="0" err="1"/>
              <a:t>orthogonality</a:t>
            </a:r>
            <a:r>
              <a:rPr lang="en-US" altLang="en-US" dirty="0"/>
              <a:t> on      using SVD: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Replace </a:t>
            </a:r>
            <a:r>
              <a:rPr lang="en-US" altLang="en-US" i="1" dirty="0"/>
              <a:t>D </a:t>
            </a:r>
            <a:r>
              <a:rPr lang="en-US" altLang="en-US" dirty="0"/>
              <a:t>with </a:t>
            </a:r>
            <a:r>
              <a:rPr lang="en-US" altLang="en-US" i="1" dirty="0"/>
              <a:t>I</a:t>
            </a:r>
            <a:r>
              <a:rPr lang="en-US" altLang="en-US" dirty="0"/>
              <a:t>: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24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79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54413"/>
            <a:ext cx="24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79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048000"/>
            <a:ext cx="99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79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91000"/>
            <a:ext cx="1524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334000"/>
            <a:ext cx="2895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7042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9144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altLang="en-US"/>
              <a:t>Determine the sign of </a:t>
            </a:r>
            <a:r>
              <a:rPr lang="el-GR" altLang="en-US">
                <a:cs typeface="Times New Roman" panose="02020603050405020304" pitchFamily="18" charset="0"/>
              </a:rPr>
              <a:t>γ</a:t>
            </a:r>
            <a:endParaRPr lang="en-US" altLang="en-US">
              <a:cs typeface="Times New Roman" panose="02020603050405020304" pitchFamily="18" charset="0"/>
            </a:endParaRPr>
          </a:p>
          <a:p>
            <a:pPr lvl="1"/>
            <a:r>
              <a:rPr lang="el-GR" altLang="en-US"/>
              <a:t>Consider the following equations again:</a:t>
            </a:r>
          </a:p>
          <a:p>
            <a:pPr lvl="1"/>
            <a:endParaRPr lang="el-GR" altLang="en-US">
              <a:cs typeface="Times New Roman" panose="02020603050405020304" pitchFamily="18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53340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6934200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536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95400"/>
            <a:ext cx="7772400" cy="1143000"/>
          </a:xfrm>
        </p:spPr>
        <p:txBody>
          <a:bodyPr/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pic>
        <p:nvPicPr>
          <p:cNvPr id="3584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62000" y="2667000"/>
            <a:ext cx="7900988" cy="2209800"/>
          </a:xfr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29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2026"/>
            <a:ext cx="8229600" cy="633774"/>
          </a:xfrm>
        </p:spPr>
        <p:txBody>
          <a:bodyPr rIns="132080">
            <a:normAutofit/>
          </a:bodyPr>
          <a:lstStyle/>
          <a:p>
            <a:pPr indent="0" algn="ctr" eaLnBrk="1" hangingPunct="1"/>
            <a:r>
              <a:rPr lang="en-US" altLang="en-US" sz="2800" b="1" dirty="0" smtClean="0">
                <a:latin typeface="Times New Roman" pitchFamily="18" charset="0"/>
                <a:cs typeface="Times New Roman" pitchFamily="18" charset="0"/>
              </a:rPr>
              <a:t>PERSPECTIVE PROJECTION EXAMPLE</a:t>
            </a:r>
            <a:endParaRPr lang="en-US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33400"/>
          </a:xfrm>
        </p:spPr>
        <p:txBody>
          <a:bodyPr rIns="132080"/>
          <a:lstStyle/>
          <a:p>
            <a:pPr marL="382588" indent="-342900" eaLnBrk="1" hangingPunct="1">
              <a:buNone/>
            </a:pP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Object point at (10, 6, 4), d=2</a:t>
            </a:r>
          </a:p>
        </p:txBody>
      </p:sp>
      <p:graphicFrame>
        <p:nvGraphicFramePr>
          <p:cNvPr id="17" name="Object 60"/>
          <p:cNvGraphicFramePr>
            <a:graphicFrameLocks noChangeAspect="1"/>
          </p:cNvGraphicFramePr>
          <p:nvPr/>
        </p:nvGraphicFramePr>
        <p:xfrm>
          <a:off x="1273175" y="1524000"/>
          <a:ext cx="2125663" cy="1422400"/>
        </p:xfrm>
        <a:graphic>
          <a:graphicData uri="http://schemas.openxmlformats.org/presentationml/2006/ole">
            <p:oleObj spid="_x0000_s3074" name="Equation" r:id="rId3" imgW="1384200" imgH="914400" progId="Equation.3">
              <p:embed/>
            </p:oleObj>
          </a:graphicData>
        </a:graphic>
      </p:graphicFrame>
      <p:graphicFrame>
        <p:nvGraphicFramePr>
          <p:cNvPr id="18" name="Object 60"/>
          <p:cNvGraphicFramePr>
            <a:graphicFrameLocks noChangeAspect="1"/>
          </p:cNvGraphicFramePr>
          <p:nvPr/>
        </p:nvGraphicFramePr>
        <p:xfrm>
          <a:off x="3581400" y="1552575"/>
          <a:ext cx="2784475" cy="1363663"/>
        </p:xfrm>
        <a:graphic>
          <a:graphicData uri="http://schemas.openxmlformats.org/presentationml/2006/ole">
            <p:oleObj spid="_x0000_s3075" name="Equation" r:id="rId4" imgW="1801080" imgH="877680" progId="Equation.3">
              <p:embed/>
            </p:oleObj>
          </a:graphicData>
        </a:graphic>
      </p:graphicFrame>
      <p:graphicFrame>
        <p:nvGraphicFramePr>
          <p:cNvPr id="19" name="Object 60"/>
          <p:cNvGraphicFramePr>
            <a:graphicFrameLocks noChangeAspect="1"/>
          </p:cNvGraphicFramePr>
          <p:nvPr/>
        </p:nvGraphicFramePr>
        <p:xfrm>
          <a:off x="6400800" y="1970088"/>
          <a:ext cx="1655763" cy="527050"/>
        </p:xfrm>
        <a:graphic>
          <a:graphicData uri="http://schemas.openxmlformats.org/presentationml/2006/ole">
            <p:oleObj spid="_x0000_s3076" name="Equation" r:id="rId5" imgW="1069560" imgH="329040" progId="Equation.3">
              <p:embed/>
            </p:oleObj>
          </a:graphicData>
        </a:graphic>
      </p:graphicFrame>
      <p:graphicFrame>
        <p:nvGraphicFramePr>
          <p:cNvPr id="20" name="Object 60"/>
          <p:cNvGraphicFramePr>
            <a:graphicFrameLocks noChangeAspect="1"/>
          </p:cNvGraphicFramePr>
          <p:nvPr/>
        </p:nvGraphicFramePr>
        <p:xfrm>
          <a:off x="3532188" y="2917825"/>
          <a:ext cx="2411412" cy="434975"/>
        </p:xfrm>
        <a:graphic>
          <a:graphicData uri="http://schemas.openxmlformats.org/presentationml/2006/ole">
            <p:oleObj spid="_x0000_s3077" name="Equation" r:id="rId6" imgW="1115280" imgH="191880" progId="Equation.3">
              <p:embed/>
            </p:oleObj>
          </a:graphicData>
        </a:graphic>
      </p:graphicFrame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85800" y="33528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132080" bIns="50800"/>
          <a:lstStyle>
            <a:lvl1pPr marL="382588" indent="-3429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chemeClr val="tx1"/>
                </a:solidFill>
                <a:ea typeface="ヒラギノ角ゴ ProN W3" pitchFamily="-84" charset="-128"/>
                <a:cs typeface="Times New Roman" pitchFamily="18" charset="0"/>
                <a:sym typeface="Arial" panose="020B0604020202020204" pitchFamily="34" charset="0"/>
              </a:rPr>
              <a:t>2. Object point at (25, 15, 10)</a:t>
            </a:r>
          </a:p>
        </p:txBody>
      </p:sp>
      <p:graphicFrame>
        <p:nvGraphicFramePr>
          <p:cNvPr id="23" name="Object 60"/>
          <p:cNvGraphicFramePr>
            <a:graphicFrameLocks noChangeAspect="1"/>
          </p:cNvGraphicFramePr>
          <p:nvPr/>
        </p:nvGraphicFramePr>
        <p:xfrm>
          <a:off x="1066800" y="3962400"/>
          <a:ext cx="2551113" cy="1422400"/>
        </p:xfrm>
        <a:graphic>
          <a:graphicData uri="http://schemas.openxmlformats.org/presentationml/2006/ole">
            <p:oleObj spid="_x0000_s3078" name="Equation" r:id="rId7" imgW="1654560" imgH="914040" progId="Equation.3">
              <p:embed/>
            </p:oleObj>
          </a:graphicData>
        </a:graphic>
      </p:graphicFrame>
      <p:graphicFrame>
        <p:nvGraphicFramePr>
          <p:cNvPr id="24" name="Object 60"/>
          <p:cNvGraphicFramePr>
            <a:graphicFrameLocks noChangeAspect="1"/>
          </p:cNvGraphicFramePr>
          <p:nvPr/>
        </p:nvGraphicFramePr>
        <p:xfrm>
          <a:off x="3571875" y="3990975"/>
          <a:ext cx="2803525" cy="1363663"/>
        </p:xfrm>
        <a:graphic>
          <a:graphicData uri="http://schemas.openxmlformats.org/presentationml/2006/ole">
            <p:oleObj spid="_x0000_s3079" name="Equation" r:id="rId8" imgW="1819080" imgH="877680" progId="Equation.3">
              <p:embed/>
            </p:oleObj>
          </a:graphicData>
        </a:graphic>
      </p:graphicFrame>
      <p:graphicFrame>
        <p:nvGraphicFramePr>
          <p:cNvPr id="25" name="Object 60"/>
          <p:cNvGraphicFramePr>
            <a:graphicFrameLocks noChangeAspect="1"/>
          </p:cNvGraphicFramePr>
          <p:nvPr/>
        </p:nvGraphicFramePr>
        <p:xfrm>
          <a:off x="6351588" y="4408488"/>
          <a:ext cx="1754187" cy="527050"/>
        </p:xfrm>
        <a:graphic>
          <a:graphicData uri="http://schemas.openxmlformats.org/presentationml/2006/ole">
            <p:oleObj spid="_x0000_s3080" name="Equation" r:id="rId9" imgW="1133640" imgH="329040" progId="Equation.3">
              <p:embed/>
            </p:oleObj>
          </a:graphicData>
        </a:graphic>
      </p:graphicFrame>
      <p:graphicFrame>
        <p:nvGraphicFramePr>
          <p:cNvPr id="26" name="Object 60"/>
          <p:cNvGraphicFramePr>
            <a:graphicFrameLocks noChangeAspect="1"/>
          </p:cNvGraphicFramePr>
          <p:nvPr/>
        </p:nvGraphicFramePr>
        <p:xfrm>
          <a:off x="3532188" y="5334000"/>
          <a:ext cx="2411412" cy="434975"/>
        </p:xfrm>
        <a:graphic>
          <a:graphicData uri="http://schemas.openxmlformats.org/presentationml/2006/ole">
            <p:oleObj spid="_x0000_s3081" name="Equation" r:id="rId10" imgW="1115280" imgH="191880" progId="Equation.3">
              <p:embed/>
            </p:oleObj>
          </a:graphicData>
        </a:graphic>
      </p:graphicFrame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2438400" y="6019800"/>
            <a:ext cx="4724400" cy="5334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0800" tIns="50800" rIns="132080" bIns="50800"/>
          <a:lstStyle>
            <a:lvl1pPr marL="382588" indent="-3429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ea typeface="ヒラギノ角ゴ ProN W3" pitchFamily="-84" charset="-128"/>
                <a:cs typeface="Times New Roman" pitchFamily="18" charset="0"/>
                <a:sym typeface="Arial" panose="020B0604020202020204" pitchFamily="34" charset="0"/>
              </a:rPr>
              <a:t>Perspective projection is not 1-to-1!</a:t>
            </a:r>
          </a:p>
        </p:txBody>
      </p:sp>
    </p:spTree>
    <p:extLst>
      <p:ext uri="{BB962C8B-B14F-4D97-AF65-F5344CB8AC3E}">
        <p14:creationId xmlns="" xmlns:p14="http://schemas.microsoft.com/office/powerpoint/2010/main" val="38751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altLang="en-US"/>
              <a:t>Determine </a:t>
            </a:r>
            <a:r>
              <a:rPr lang="en-US" altLang="en-US" i="1"/>
              <a:t>T</a:t>
            </a:r>
            <a:r>
              <a:rPr lang="en-US" altLang="en-US" i="1" baseline="-25000"/>
              <a:t>z </a:t>
            </a:r>
            <a:r>
              <a:rPr lang="en-US" altLang="en-US"/>
              <a:t>and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endParaRPr lang="en-US" altLang="en-US" i="1"/>
          </a:p>
          <a:p>
            <a:pPr lvl="1"/>
            <a:r>
              <a:rPr lang="en-US" altLang="en-US"/>
              <a:t>Consider the equation: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Let’s rewrite it in the form:</a:t>
            </a:r>
          </a:p>
          <a:p>
            <a:pPr lvl="1"/>
            <a:endParaRPr lang="en-US" altLang="en-US"/>
          </a:p>
          <a:p>
            <a:pPr lvl="1">
              <a:buFontTx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71800"/>
            <a:ext cx="4419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95300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746125" y="5908675"/>
            <a:ext cx="7634288" cy="457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or    xT</a:t>
            </a:r>
            <a:r>
              <a:rPr lang="en-US" altLang="en-US" baseline="-25000">
                <a:solidFill>
                  <a:schemeClr val="bg2"/>
                </a:solidFill>
              </a:rPr>
              <a:t>z</a:t>
            </a:r>
            <a:r>
              <a:rPr lang="en-US" altLang="en-US">
                <a:solidFill>
                  <a:schemeClr val="bg2"/>
                </a:solidFill>
              </a:rPr>
              <a:t>+f</a:t>
            </a:r>
            <a:r>
              <a:rPr lang="en-US" altLang="en-US" baseline="-25000">
                <a:solidFill>
                  <a:schemeClr val="bg2"/>
                </a:solidFill>
              </a:rPr>
              <a:t>x</a:t>
            </a:r>
            <a:r>
              <a:rPr lang="en-US" altLang="en-US">
                <a:solidFill>
                  <a:schemeClr val="bg2"/>
                </a:solidFill>
              </a:rPr>
              <a:t>(r</a:t>
            </a:r>
            <a:r>
              <a:rPr lang="en-US" altLang="en-US" baseline="-25000">
                <a:solidFill>
                  <a:schemeClr val="bg2"/>
                </a:solidFill>
              </a:rPr>
              <a:t>11</a:t>
            </a:r>
            <a:r>
              <a:rPr lang="en-US" altLang="en-US">
                <a:solidFill>
                  <a:schemeClr val="bg2"/>
                </a:solidFill>
              </a:rPr>
              <a:t>X</a:t>
            </a:r>
            <a:r>
              <a:rPr lang="en-US" altLang="en-US" baseline="-25000">
                <a:solidFill>
                  <a:schemeClr val="bg2"/>
                </a:solidFill>
              </a:rPr>
              <a:t>w</a:t>
            </a:r>
            <a:r>
              <a:rPr lang="en-US" altLang="en-US">
                <a:solidFill>
                  <a:schemeClr val="bg2"/>
                </a:solidFill>
              </a:rPr>
              <a:t>+r</a:t>
            </a:r>
            <a:r>
              <a:rPr lang="en-US" altLang="en-US" baseline="-25000">
                <a:solidFill>
                  <a:schemeClr val="bg2"/>
                </a:solidFill>
              </a:rPr>
              <a:t>12</a:t>
            </a:r>
            <a:r>
              <a:rPr lang="en-US" altLang="en-US">
                <a:solidFill>
                  <a:schemeClr val="bg2"/>
                </a:solidFill>
              </a:rPr>
              <a:t>Y</a:t>
            </a:r>
            <a:r>
              <a:rPr lang="en-US" altLang="en-US" baseline="-25000">
                <a:solidFill>
                  <a:schemeClr val="bg2"/>
                </a:solidFill>
              </a:rPr>
              <a:t>w</a:t>
            </a:r>
            <a:r>
              <a:rPr lang="en-US" altLang="en-US">
                <a:solidFill>
                  <a:schemeClr val="bg2"/>
                </a:solidFill>
              </a:rPr>
              <a:t>+r</a:t>
            </a:r>
            <a:r>
              <a:rPr lang="en-US" altLang="en-US" baseline="-25000">
                <a:solidFill>
                  <a:schemeClr val="bg2"/>
                </a:solidFill>
              </a:rPr>
              <a:t>13</a:t>
            </a:r>
            <a:r>
              <a:rPr lang="en-US" altLang="en-US">
                <a:solidFill>
                  <a:schemeClr val="bg2"/>
                </a:solidFill>
              </a:rPr>
              <a:t>Z</a:t>
            </a:r>
            <a:r>
              <a:rPr lang="en-US" altLang="en-US" baseline="-25000">
                <a:solidFill>
                  <a:schemeClr val="bg2"/>
                </a:solidFill>
              </a:rPr>
              <a:t>w</a:t>
            </a:r>
            <a:r>
              <a:rPr lang="en-US" altLang="en-US">
                <a:solidFill>
                  <a:schemeClr val="bg2"/>
                </a:solidFill>
              </a:rPr>
              <a:t>+T</a:t>
            </a:r>
            <a:r>
              <a:rPr lang="en-US" altLang="en-US" baseline="-25000">
                <a:solidFill>
                  <a:schemeClr val="bg2"/>
                </a:solidFill>
              </a:rPr>
              <a:t>x</a:t>
            </a:r>
            <a:r>
              <a:rPr lang="en-US" altLang="en-US">
                <a:solidFill>
                  <a:schemeClr val="bg2"/>
                </a:solidFill>
              </a:rPr>
              <a:t>) = -x(r</a:t>
            </a:r>
            <a:r>
              <a:rPr lang="en-US" altLang="en-US" baseline="-25000">
                <a:solidFill>
                  <a:schemeClr val="bg2"/>
                </a:solidFill>
              </a:rPr>
              <a:t>31</a:t>
            </a:r>
            <a:r>
              <a:rPr lang="en-US" altLang="en-US">
                <a:solidFill>
                  <a:schemeClr val="bg2"/>
                </a:solidFill>
              </a:rPr>
              <a:t>X</a:t>
            </a:r>
            <a:r>
              <a:rPr lang="en-US" altLang="en-US" baseline="-25000">
                <a:solidFill>
                  <a:schemeClr val="bg2"/>
                </a:solidFill>
              </a:rPr>
              <a:t>w</a:t>
            </a:r>
            <a:r>
              <a:rPr lang="en-US" altLang="en-US">
                <a:solidFill>
                  <a:schemeClr val="bg2"/>
                </a:solidFill>
              </a:rPr>
              <a:t>+r</a:t>
            </a:r>
            <a:r>
              <a:rPr lang="en-US" altLang="en-US" baseline="-25000">
                <a:solidFill>
                  <a:schemeClr val="bg2"/>
                </a:solidFill>
              </a:rPr>
              <a:t>32</a:t>
            </a:r>
            <a:r>
              <a:rPr lang="en-US" altLang="en-US">
                <a:solidFill>
                  <a:schemeClr val="bg2"/>
                </a:solidFill>
              </a:rPr>
              <a:t>Y</a:t>
            </a:r>
            <a:r>
              <a:rPr lang="en-US" altLang="en-US" baseline="-25000">
                <a:solidFill>
                  <a:schemeClr val="bg2"/>
                </a:solidFill>
              </a:rPr>
              <a:t>w</a:t>
            </a:r>
            <a:r>
              <a:rPr lang="en-US" altLang="en-US">
                <a:solidFill>
                  <a:schemeClr val="bg2"/>
                </a:solidFill>
              </a:rPr>
              <a:t>+r</a:t>
            </a:r>
            <a:r>
              <a:rPr lang="en-US" altLang="en-US" baseline="-25000">
                <a:solidFill>
                  <a:schemeClr val="bg2"/>
                </a:solidFill>
              </a:rPr>
              <a:t>33</a:t>
            </a:r>
            <a:r>
              <a:rPr lang="en-US" altLang="en-US">
                <a:solidFill>
                  <a:schemeClr val="bg2"/>
                </a:solidFill>
              </a:rPr>
              <a:t>Z</a:t>
            </a:r>
            <a:r>
              <a:rPr lang="en-US" altLang="en-US" baseline="-25000">
                <a:solidFill>
                  <a:schemeClr val="bg2"/>
                </a:solidFill>
              </a:rPr>
              <a:t>w</a:t>
            </a:r>
            <a:r>
              <a:rPr lang="en-US" altLang="en-US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584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143000"/>
            <a:ext cx="8610600" cy="579438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 lvl="1"/>
            <a:r>
              <a:rPr lang="en-US" altLang="en-US"/>
              <a:t>We can obtain </a:t>
            </a:r>
            <a:r>
              <a:rPr lang="en-US" altLang="en-US" i="1"/>
              <a:t>T</a:t>
            </a:r>
            <a:r>
              <a:rPr lang="en-US" altLang="en-US" i="1" baseline="-25000"/>
              <a:t>z </a:t>
            </a:r>
            <a:r>
              <a:rPr lang="en-US" altLang="en-US"/>
              <a:t>and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 i="1"/>
              <a:t> </a:t>
            </a:r>
            <a:r>
              <a:rPr lang="en-US" altLang="en-US"/>
              <a:t>by solving a system of equations like the above, written for </a:t>
            </a:r>
            <a:r>
              <a:rPr lang="en-US" altLang="en-US" i="1"/>
              <a:t>N </a:t>
            </a:r>
            <a:r>
              <a:rPr lang="en-US" altLang="en-US"/>
              <a:t>points:</a:t>
            </a:r>
          </a:p>
          <a:p>
            <a:endParaRPr lang="en-US" alt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06688"/>
            <a:ext cx="1371600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77724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04800" y="5867400"/>
            <a:ext cx="539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Using SVD, the (least-squares) solution is:</a:t>
            </a:r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638800"/>
            <a:ext cx="22860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633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71600"/>
            <a:ext cx="7772400" cy="1143000"/>
          </a:xfrm>
        </p:spPr>
        <p:txBody>
          <a:bodyPr/>
          <a:lstStyle/>
          <a:p>
            <a:r>
              <a:rPr lang="en-US" altLang="en-US" sz="3200" dirty="0"/>
              <a:t>(Method 2) Step 1: estimate </a:t>
            </a:r>
            <a:r>
              <a:rPr lang="en-US" altLang="en-US" sz="3200" i="1" dirty="0"/>
              <a:t>f </a:t>
            </a:r>
            <a:r>
              <a:rPr lang="en-US" altLang="en-US" sz="3200" i="1" baseline="-25000" dirty="0"/>
              <a:t>x </a:t>
            </a:r>
            <a:r>
              <a:rPr lang="en-US" altLang="en-US" sz="3200" baseline="-25000" dirty="0"/>
              <a:t>,</a:t>
            </a:r>
            <a:r>
              <a:rPr lang="en-US" altLang="en-US" sz="3200" dirty="0"/>
              <a:t> </a:t>
            </a:r>
            <a:r>
              <a:rPr lang="el-GR" altLang="en-US" sz="3200" dirty="0">
                <a:cs typeface="Times New Roman" panose="02020603050405020304" pitchFamily="18" charset="0"/>
              </a:rPr>
              <a:t>α</a:t>
            </a:r>
            <a:r>
              <a:rPr lang="en-US" altLang="en-US" sz="3200" dirty="0"/>
              <a:t>,  </a:t>
            </a:r>
            <a:r>
              <a:rPr lang="en-US" altLang="en-US" sz="3200" i="1" dirty="0"/>
              <a:t>R</a:t>
            </a:r>
            <a:r>
              <a:rPr lang="en-US" altLang="en-US" sz="3200" dirty="0"/>
              <a:t>, and </a:t>
            </a:r>
            <a:r>
              <a:rPr lang="en-US" altLang="en-US" sz="3200" i="1" dirty="0"/>
              <a:t>T </a:t>
            </a:r>
            <a:r>
              <a:rPr lang="en-US" altLang="en-US" sz="3200" dirty="0"/>
              <a:t>(cont’d)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667000"/>
            <a:ext cx="7772400" cy="3352800"/>
          </a:xfrm>
        </p:spPr>
        <p:txBody>
          <a:bodyPr/>
          <a:lstStyle/>
          <a:p>
            <a:r>
              <a:rPr lang="en-US" altLang="en-US" dirty="0"/>
              <a:t>Determine </a:t>
            </a:r>
            <a:r>
              <a:rPr lang="en-US" altLang="en-US" i="1" dirty="0" err="1"/>
              <a:t>f</a:t>
            </a:r>
            <a:r>
              <a:rPr lang="en-US" altLang="en-US" i="1" baseline="-25000" dirty="0" err="1"/>
              <a:t>y</a:t>
            </a:r>
            <a:r>
              <a:rPr lang="en-US" altLang="en-US" dirty="0"/>
              <a:t>:</a:t>
            </a:r>
          </a:p>
          <a:p>
            <a:endParaRPr lang="en-US" altLang="en-US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687" r="18919" b="54503"/>
          <a:stretch>
            <a:fillRect/>
          </a:stretch>
        </p:blipFill>
        <p:spPr bwMode="auto">
          <a:xfrm>
            <a:off x="1905000" y="3200400"/>
            <a:ext cx="457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865" t="39810"/>
          <a:stretch>
            <a:fillRect/>
          </a:stretch>
        </p:blipFill>
        <p:spPr bwMode="auto">
          <a:xfrm>
            <a:off x="3276600" y="3962400"/>
            <a:ext cx="19812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042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371600"/>
            <a:ext cx="7772400" cy="503238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2: estimate </a:t>
            </a:r>
            <a:r>
              <a:rPr lang="en-US" altLang="en-US" sz="3200" i="1" dirty="0"/>
              <a:t>o</a:t>
            </a:r>
            <a:r>
              <a:rPr lang="en-US" altLang="en-US" sz="3200" i="1" baseline="-25000" dirty="0"/>
              <a:t>x</a:t>
            </a:r>
            <a:r>
              <a:rPr lang="en-US" altLang="en-US" sz="3200" i="1" dirty="0"/>
              <a:t> </a:t>
            </a:r>
            <a:r>
              <a:rPr lang="en-US" altLang="en-US" sz="3200" dirty="0"/>
              <a:t>and </a:t>
            </a:r>
            <a:r>
              <a:rPr lang="en-US" altLang="en-US" sz="3200" i="1" dirty="0" err="1"/>
              <a:t>o</a:t>
            </a:r>
            <a:r>
              <a:rPr lang="en-US" altLang="en-US" sz="3200" i="1" baseline="-25000" dirty="0" err="1"/>
              <a:t>y</a:t>
            </a:r>
            <a:endParaRPr lang="en-US" altLang="en-US" sz="3200" baseline="-25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1200"/>
            <a:ext cx="8077200" cy="4419600"/>
          </a:xfrm>
        </p:spPr>
        <p:txBody>
          <a:bodyPr/>
          <a:lstStyle/>
          <a:p>
            <a:r>
              <a:rPr lang="en-US" altLang="en-US"/>
              <a:t>The computation of </a:t>
            </a:r>
            <a:r>
              <a:rPr lang="en-US" altLang="en-US" i="1"/>
              <a:t>o</a:t>
            </a:r>
            <a:r>
              <a:rPr lang="en-US" altLang="en-US" i="1" baseline="-25000"/>
              <a:t>x</a:t>
            </a:r>
            <a:r>
              <a:rPr lang="en-US" altLang="en-US" i="1"/>
              <a:t> </a:t>
            </a:r>
            <a:r>
              <a:rPr lang="en-US" altLang="en-US"/>
              <a:t>and </a:t>
            </a:r>
            <a:r>
              <a:rPr lang="en-US" altLang="en-US" i="1"/>
              <a:t>o</a:t>
            </a:r>
            <a:r>
              <a:rPr lang="en-US" altLang="en-US" i="1" baseline="-25000"/>
              <a:t>y</a:t>
            </a:r>
            <a:r>
              <a:rPr lang="en-US" altLang="en-US" i="1"/>
              <a:t> </a:t>
            </a:r>
            <a:r>
              <a:rPr lang="en-US" altLang="en-US"/>
              <a:t>is based on the following theorem: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 i="1"/>
              <a:t>	</a:t>
            </a:r>
            <a:r>
              <a:rPr lang="en-US" altLang="en-US" i="1" u="sng"/>
              <a:t>Orthocenter Theorem:</a:t>
            </a:r>
            <a:r>
              <a:rPr lang="en-US" altLang="en-US" i="1"/>
              <a:t> </a:t>
            </a:r>
            <a:r>
              <a:rPr lang="en-US" altLang="en-US"/>
              <a:t>Let </a:t>
            </a:r>
            <a:r>
              <a:rPr lang="en-US" altLang="en-US" i="1"/>
              <a:t>T </a:t>
            </a:r>
            <a:r>
              <a:rPr lang="en-US" altLang="en-US"/>
              <a:t>be the triangle on the image plane defined by the three vanishing points of three mutually orthogonal sets of parallel lines in space. Then, (</a:t>
            </a:r>
            <a:r>
              <a:rPr lang="en-US" altLang="en-US" i="1"/>
              <a:t>o</a:t>
            </a:r>
            <a:r>
              <a:rPr lang="en-US" altLang="en-US" i="1" baseline="-25000"/>
              <a:t>x</a:t>
            </a:r>
            <a:r>
              <a:rPr lang="en-US" altLang="en-US" i="1"/>
              <a:t> </a:t>
            </a:r>
            <a:r>
              <a:rPr lang="en-US" altLang="en-US"/>
              <a:t>, </a:t>
            </a:r>
            <a:r>
              <a:rPr lang="en-US" altLang="en-US" i="1"/>
              <a:t>o</a:t>
            </a:r>
            <a:r>
              <a:rPr lang="en-US" altLang="en-US" i="1" baseline="-25000"/>
              <a:t>y</a:t>
            </a:r>
            <a:r>
              <a:rPr lang="en-US" altLang="en-US"/>
              <a:t>) is the orthocenter of </a:t>
            </a:r>
            <a:r>
              <a:rPr lang="en-US" altLang="en-US" i="1"/>
              <a:t>T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990600" y="2743200"/>
            <a:ext cx="7848600" cy="243840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49547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219200"/>
            <a:ext cx="7772400" cy="503238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(Method 2) Step 2: estimate </a:t>
            </a:r>
            <a:r>
              <a:rPr lang="en-US" altLang="en-US" sz="3200" i="1" dirty="0"/>
              <a:t>o</a:t>
            </a:r>
            <a:r>
              <a:rPr lang="en-US" altLang="en-US" sz="3200" i="1" baseline="-25000" dirty="0"/>
              <a:t>x</a:t>
            </a:r>
            <a:r>
              <a:rPr lang="en-US" altLang="en-US" sz="3200" i="1" dirty="0"/>
              <a:t> </a:t>
            </a:r>
            <a:r>
              <a:rPr lang="en-US" altLang="en-US" sz="3200" dirty="0"/>
              <a:t>and </a:t>
            </a:r>
            <a:r>
              <a:rPr lang="en-US" altLang="en-US" sz="3200" i="1" dirty="0" err="1"/>
              <a:t>o</a:t>
            </a:r>
            <a:r>
              <a:rPr lang="en-US" altLang="en-US" sz="3200" i="1" baseline="-25000" dirty="0" err="1"/>
              <a:t>y</a:t>
            </a:r>
            <a:r>
              <a:rPr lang="en-US" altLang="en-US" sz="3200" i="1" baseline="-25000" dirty="0"/>
              <a:t> </a:t>
            </a:r>
            <a:r>
              <a:rPr lang="en-US" altLang="en-US" sz="3200" dirty="0"/>
              <a:t>(cont’d)</a:t>
            </a:r>
            <a:endParaRPr lang="en-US" altLang="en-US" sz="3200" baseline="-25000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/>
              <a:t>We can use the same calibration pattern to compute three vanishing points (use three pairs of parallel lines defined by the sides of the planes).</a:t>
            </a:r>
          </a:p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066800" y="3124200"/>
            <a:ext cx="3208338" cy="3276600"/>
            <a:chOff x="2160" y="1968"/>
            <a:chExt cx="2021" cy="2064"/>
          </a:xfrm>
        </p:grpSpPr>
        <p:pic>
          <p:nvPicPr>
            <p:cNvPr id="4096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68"/>
              <a:ext cx="2021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40967" name="Line 5"/>
            <p:cNvSpPr>
              <a:spLocks noChangeShapeType="1"/>
            </p:cNvSpPr>
            <p:nvPr/>
          </p:nvSpPr>
          <p:spPr bwMode="auto">
            <a:xfrm>
              <a:off x="2736" y="2064"/>
              <a:ext cx="816" cy="1824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8" name="Line 6"/>
            <p:cNvSpPr>
              <a:spLocks noChangeShapeType="1"/>
            </p:cNvSpPr>
            <p:nvPr/>
          </p:nvSpPr>
          <p:spPr bwMode="auto">
            <a:xfrm>
              <a:off x="3600" y="2112"/>
              <a:ext cx="576" cy="1296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9" name="Line 7"/>
            <p:cNvSpPr>
              <a:spLocks noChangeShapeType="1"/>
            </p:cNvSpPr>
            <p:nvPr/>
          </p:nvSpPr>
          <p:spPr bwMode="auto">
            <a:xfrm flipH="1">
              <a:off x="2208" y="2208"/>
              <a:ext cx="432" cy="384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0" name="Line 9"/>
            <p:cNvSpPr>
              <a:spLocks noChangeShapeType="1"/>
            </p:cNvSpPr>
            <p:nvPr/>
          </p:nvSpPr>
          <p:spPr bwMode="auto">
            <a:xfrm flipH="1">
              <a:off x="2784" y="3936"/>
              <a:ext cx="480" cy="48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1" name="Line 10"/>
            <p:cNvSpPr>
              <a:spLocks noChangeShapeType="1"/>
            </p:cNvSpPr>
            <p:nvPr/>
          </p:nvSpPr>
          <p:spPr bwMode="auto">
            <a:xfrm>
              <a:off x="2928" y="2112"/>
              <a:ext cx="480" cy="0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Line 11"/>
            <p:cNvSpPr>
              <a:spLocks noChangeShapeType="1"/>
            </p:cNvSpPr>
            <p:nvPr/>
          </p:nvSpPr>
          <p:spPr bwMode="auto">
            <a:xfrm flipH="1">
              <a:off x="3696" y="3552"/>
              <a:ext cx="336" cy="240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5" name="Rectangle 13"/>
          <p:cNvSpPr>
            <a:spLocks noChangeArrowheads="1"/>
          </p:cNvSpPr>
          <p:nvPr/>
        </p:nvSpPr>
        <p:spPr bwMode="auto">
          <a:xfrm>
            <a:off x="4419600" y="3827463"/>
            <a:ext cx="45720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/>
            <a:r>
              <a:rPr lang="en-US" altLang="en-US" u="sng"/>
              <a:t>None</a:t>
            </a:r>
            <a:r>
              <a:rPr lang="en-US" altLang="en-US"/>
              <a:t> of the three mutually orthogonal directions should </a:t>
            </a:r>
            <a:r>
              <a:rPr lang="en-US" altLang="en-US" b="1"/>
              <a:t>not</a:t>
            </a:r>
            <a:r>
              <a:rPr lang="en-US" altLang="en-US"/>
              <a:t> be near parallel to the image plane!</a:t>
            </a:r>
          </a:p>
          <a:p>
            <a:pPr lvl="1"/>
            <a:endParaRPr lang="en-US" altLang="en-US" sz="180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CAMERA CALIBRATION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1514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>
            <a:normAutofit/>
          </a:bodyPr>
          <a:lstStyle/>
          <a:p>
            <a:pPr marL="342900" lvl="1" indent="-342900">
              <a:buFontTx/>
              <a:buChar char="•"/>
              <a:defRPr/>
            </a:pPr>
            <a:r>
              <a:rPr lang="en-US" sz="2800" dirty="0"/>
              <a:t>To improve the accuracy of camera calibration, it is a good idea to estimate the parameters several times (i.e., using different images) and average the results.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Localization errors</a:t>
            </a:r>
          </a:p>
          <a:p>
            <a:pPr lvl="1">
              <a:defRPr/>
            </a:pPr>
            <a:r>
              <a:rPr lang="en-US" sz="2400" dirty="0"/>
              <a:t>The precision of calibration depends on how accurately the world and image points are located.</a:t>
            </a:r>
          </a:p>
          <a:p>
            <a:pPr lvl="1">
              <a:defRPr/>
            </a:pPr>
            <a:r>
              <a:rPr lang="en-US" sz="2400" dirty="0"/>
              <a:t>Studying how localization errors "propagate" to the estimates of the camera parameters is very important.</a:t>
            </a:r>
          </a:p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11412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Comments (cont’d)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>
            <a:normAutofit lnSpcReduction="10000"/>
          </a:bodyPr>
          <a:lstStyle/>
          <a:p>
            <a:endParaRPr lang="en-US" altLang="en-US"/>
          </a:p>
          <a:p>
            <a:r>
              <a:rPr lang="en-US" altLang="en-US"/>
              <a:t>In theory, direct and indirect camera calibration should produce the same results.</a:t>
            </a:r>
          </a:p>
          <a:p>
            <a:endParaRPr lang="en-US" altLang="en-US"/>
          </a:p>
          <a:p>
            <a:r>
              <a:rPr lang="en-US" altLang="en-US"/>
              <a:t>In practice, we obtain different solutions due to different error propagations.</a:t>
            </a:r>
          </a:p>
          <a:p>
            <a:endParaRPr lang="en-US" altLang="en-US"/>
          </a:p>
          <a:p>
            <a:r>
              <a:rPr lang="en-US" altLang="en-US"/>
              <a:t>Indirect camera calibration is simpler and should be preferred when  we do not need to compute the intrinsic/extrinsic camera parameters explicitly.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91104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https://www.youtube.com/watch?v=qNY5a24b_4Q&amp;list=PLwdnzlV3ogoVsma5GmBSsgJM6gHv1QoAo&amp;index=8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000" b="1" dirty="0" smtClean="0"/>
          </a:p>
          <a:p>
            <a:pPr algn="ctr">
              <a:buNone/>
            </a:pPr>
            <a:endParaRPr lang="en-US" sz="6000" b="1" dirty="0" smtClean="0"/>
          </a:p>
          <a:p>
            <a:pPr algn="ctr">
              <a:buNone/>
            </a:pPr>
            <a:r>
              <a:rPr lang="en-US" sz="6000" b="1" dirty="0" smtClean="0"/>
              <a:t>THANK YOU</a:t>
            </a:r>
            <a:endParaRPr lang="en-US" sz="6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106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7772400" cy="3810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Distant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objects are smaller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1066800" y="1371600"/>
            <a:ext cx="55276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Size is inversely proportional to distance.</a:t>
            </a:r>
          </a:p>
        </p:txBody>
      </p:sp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7400"/>
            <a:ext cx="7315200" cy="4343400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52026"/>
            <a:ext cx="8229600" cy="633774"/>
          </a:xfrm>
          <a:prstGeom prst="rect">
            <a:avLst/>
          </a:prstGeom>
        </p:spPr>
        <p:txBody>
          <a:bodyPr rIns="132080"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PERSPECTIVE PROJECTION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56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560</TotalTime>
  <Words>1290</Words>
  <Application>Microsoft Office PowerPoint</Application>
  <PresentationFormat>On-screen Show (4:3)</PresentationFormat>
  <Paragraphs>269</Paragraphs>
  <Slides>78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Equity</vt:lpstr>
      <vt:lpstr>Equation</vt:lpstr>
      <vt:lpstr>CAMERA CALIBRATION</vt:lpstr>
      <vt:lpstr>Slide 2</vt:lpstr>
      <vt:lpstr>Slide 3</vt:lpstr>
      <vt:lpstr>MODELING PROJECTION</vt:lpstr>
      <vt:lpstr>Slide 5</vt:lpstr>
      <vt:lpstr>PERSPECTIVE PROJECTION</vt:lpstr>
      <vt:lpstr>PERSPECTIVE PROJECTION EXAMPLE</vt:lpstr>
      <vt:lpstr>Slide 8</vt:lpstr>
      <vt:lpstr>Distant objects are smaller</vt:lpstr>
      <vt:lpstr>Slide 10</vt:lpstr>
      <vt:lpstr>Slide 11</vt:lpstr>
      <vt:lpstr>Slide 12</vt:lpstr>
      <vt:lpstr>CAMERA CALIBRATION</vt:lpstr>
      <vt:lpstr>Slide 14</vt:lpstr>
      <vt:lpstr>CAMERA CALIBRATION</vt:lpstr>
      <vt:lpstr>CAMERA CALIBRATION</vt:lpstr>
      <vt:lpstr>CAMERA CALIBRATION</vt:lpstr>
      <vt:lpstr>CAMERA CALIBRATION</vt:lpstr>
      <vt:lpstr>CAMERA CALIBRATION</vt:lpstr>
      <vt:lpstr>CAMERA CALIBRATION</vt:lpstr>
      <vt:lpstr>CAMERA CALIBRATION</vt:lpstr>
      <vt:lpstr>Slide 22</vt:lpstr>
      <vt:lpstr>CAMERA CALIBRATION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(Method 1) Step 1:  solve for mij’s</vt:lpstr>
      <vt:lpstr>(Method 1) Step 1: solve for mij’s</vt:lpstr>
      <vt:lpstr>(Method 1) Step 2: find intrinsic/extrinsic parameters </vt:lpstr>
      <vt:lpstr>(Method 1) Step 2: find intrinsic/extrinsic parameters </vt:lpstr>
      <vt:lpstr>Slide 54</vt:lpstr>
      <vt:lpstr>Method 2: Direct Camera Calibration</vt:lpstr>
      <vt:lpstr>Method 2: Direct Camera Calibration (cont’d)</vt:lpstr>
      <vt:lpstr>Method 2: Direct Parameter Calibration</vt:lpstr>
      <vt:lpstr>Method 2: Main Steps</vt:lpstr>
      <vt:lpstr>(Method 2) Step 1: estimate f x , α,  R, and T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1: estimate f x , α,  R, and T (cont’d)</vt:lpstr>
      <vt:lpstr>(Method 2) Step 2: estimate ox and oy</vt:lpstr>
      <vt:lpstr>(Method 2) Step 2: estimate ox and oy (cont’d)</vt:lpstr>
      <vt:lpstr>Comments</vt:lpstr>
      <vt:lpstr>Comments (cont’d)</vt:lpstr>
      <vt:lpstr>Slide 77</vt:lpstr>
      <vt:lpstr>Slide 78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CALIBRATION</dc:title>
  <dc:creator>Admin</dc:creator>
  <cp:lastModifiedBy>Admin</cp:lastModifiedBy>
  <cp:revision>27</cp:revision>
  <dcterms:created xsi:type="dcterms:W3CDTF">2006-08-16T00:00:00Z</dcterms:created>
  <dcterms:modified xsi:type="dcterms:W3CDTF">2025-01-31T06:08:23Z</dcterms:modified>
</cp:coreProperties>
</file>